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305" r:id="rId3"/>
    <p:sldId id="307" r:id="rId4"/>
    <p:sldId id="276" r:id="rId5"/>
    <p:sldId id="306" r:id="rId6"/>
    <p:sldId id="257" r:id="rId7"/>
    <p:sldId id="277" r:id="rId8"/>
    <p:sldId id="258" r:id="rId9"/>
    <p:sldId id="259" r:id="rId10"/>
    <p:sldId id="278" r:id="rId11"/>
    <p:sldId id="260" r:id="rId12"/>
    <p:sldId id="261" r:id="rId13"/>
    <p:sldId id="262" r:id="rId14"/>
    <p:sldId id="263" r:id="rId15"/>
    <p:sldId id="279" r:id="rId16"/>
    <p:sldId id="280" r:id="rId17"/>
    <p:sldId id="264" r:id="rId18"/>
    <p:sldId id="265" r:id="rId19"/>
    <p:sldId id="266" r:id="rId20"/>
    <p:sldId id="275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81" r:id="rId30"/>
    <p:sldId id="300" r:id="rId31"/>
    <p:sldId id="282" r:id="rId32"/>
    <p:sldId id="301" r:id="rId33"/>
    <p:sldId id="283" r:id="rId34"/>
    <p:sldId id="302" r:id="rId35"/>
    <p:sldId id="284" r:id="rId36"/>
    <p:sldId id="303" r:id="rId37"/>
    <p:sldId id="285" r:id="rId38"/>
    <p:sldId id="304" r:id="rId39"/>
    <p:sldId id="308" r:id="rId40"/>
    <p:sldId id="309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BE8BB0-D69F-4BE5-8DD6-B58E840188D0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3B02F4-4111-4F27-989C-50A6068209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E8BB0-D69F-4BE5-8DD6-B58E840188D0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2F4-4111-4F27-989C-50A6068209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E8BB0-D69F-4BE5-8DD6-B58E840188D0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2F4-4111-4F27-989C-50A6068209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E8BB0-D69F-4BE5-8DD6-B58E840188D0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2F4-4111-4F27-989C-50A6068209D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E8BB0-D69F-4BE5-8DD6-B58E840188D0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2F4-4111-4F27-989C-50A6068209D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E8BB0-D69F-4BE5-8DD6-B58E840188D0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2F4-4111-4F27-989C-50A6068209D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E8BB0-D69F-4BE5-8DD6-B58E840188D0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2F4-4111-4F27-989C-50A6068209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E8BB0-D69F-4BE5-8DD6-B58E840188D0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2F4-4111-4F27-989C-50A6068209D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E8BB0-D69F-4BE5-8DD6-B58E840188D0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2F4-4111-4F27-989C-50A6068209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BE8BB0-D69F-4BE5-8DD6-B58E840188D0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3B02F4-4111-4F27-989C-50A6068209D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BE8BB0-D69F-4BE5-8DD6-B58E840188D0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3B02F4-4111-4F27-989C-50A6068209D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BE8BB0-D69F-4BE5-8DD6-B58E840188D0}" type="datetimeFigureOut">
              <a:rPr lang="fa-IR" smtClean="0"/>
              <a:pPr/>
              <a:t>1436/08/14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73B02F4-4111-4F27-989C-50A6068209D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884" y="692697"/>
            <a:ext cx="8566484" cy="4946104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tx1"/>
                </a:solidFill>
              </a:rPr>
              <a:t>خانم 40 ساله حامله مبتلا به فشار خون </a:t>
            </a:r>
            <a:r>
              <a:rPr lang="fa-IR" dirty="0" err="1" smtClean="0">
                <a:solidFill>
                  <a:schemeClr val="tx1"/>
                </a:solidFill>
              </a:rPr>
              <a:t>ودارای</a:t>
            </a:r>
            <a:r>
              <a:rPr lang="fa-IR" dirty="0" smtClean="0">
                <a:solidFill>
                  <a:schemeClr val="tx1"/>
                </a:solidFill>
              </a:rPr>
              <a:t> دریچه مصنوعی قلب در منزل به طور ناگهانی دچار تنگی نفس  و سرفه خونی گهگاهی گردیده </a:t>
            </a:r>
            <a:r>
              <a:rPr lang="fa-IR" dirty="0" err="1" smtClean="0">
                <a:solidFill>
                  <a:schemeClr val="tx1"/>
                </a:solidFill>
              </a:rPr>
              <a:t>است.به</a:t>
            </a:r>
            <a:r>
              <a:rPr lang="fa-IR" dirty="0" smtClean="0">
                <a:solidFill>
                  <a:schemeClr val="tx1"/>
                </a:solidFill>
              </a:rPr>
              <a:t> اورژانس 115  </a:t>
            </a:r>
            <a:r>
              <a:rPr lang="fa-IR" dirty="0" err="1" smtClean="0">
                <a:solidFill>
                  <a:schemeClr val="tx1"/>
                </a:solidFill>
              </a:rPr>
              <a:t>یاسوج</a:t>
            </a:r>
            <a:r>
              <a:rPr lang="fa-IR" dirty="0" smtClean="0">
                <a:solidFill>
                  <a:schemeClr val="tx1"/>
                </a:solidFill>
              </a:rPr>
              <a:t> اطلاع داده شده </a:t>
            </a:r>
            <a:r>
              <a:rPr lang="fa-IR" dirty="0" err="1" smtClean="0">
                <a:solidFill>
                  <a:schemeClr val="tx1"/>
                </a:solidFill>
              </a:rPr>
              <a:t>است.تکنیسین</a:t>
            </a:r>
            <a:r>
              <a:rPr lang="fa-IR" dirty="0" smtClean="0">
                <a:solidFill>
                  <a:schemeClr val="tx1"/>
                </a:solidFill>
              </a:rPr>
              <a:t> اورژانس فشار خون بیمار را 90/60 و</a:t>
            </a:r>
            <a:r>
              <a:rPr lang="en-US" dirty="0" err="1" smtClean="0">
                <a:solidFill>
                  <a:schemeClr val="tx1"/>
                </a:solidFill>
              </a:rPr>
              <a:t>rr</a:t>
            </a:r>
            <a:r>
              <a:rPr lang="en-US" dirty="0" smtClean="0">
                <a:solidFill>
                  <a:schemeClr val="tx1"/>
                </a:solidFill>
              </a:rPr>
              <a:t>=35 </a:t>
            </a:r>
            <a:r>
              <a:rPr lang="fa-IR" dirty="0" smtClean="0">
                <a:solidFill>
                  <a:schemeClr val="tx1"/>
                </a:solidFill>
              </a:rPr>
              <a:t>گزارش داده </a:t>
            </a:r>
            <a:r>
              <a:rPr lang="fa-IR" dirty="0" err="1" smtClean="0">
                <a:solidFill>
                  <a:schemeClr val="tx1"/>
                </a:solidFill>
              </a:rPr>
              <a:t>است.بیمار</a:t>
            </a:r>
            <a:r>
              <a:rPr lang="fa-IR" dirty="0" smtClean="0">
                <a:solidFill>
                  <a:schemeClr val="tx1"/>
                </a:solidFill>
              </a:rPr>
              <a:t> تنگی نفس دارد </a:t>
            </a:r>
            <a:r>
              <a:rPr lang="fa-IR" dirty="0" err="1" smtClean="0">
                <a:solidFill>
                  <a:schemeClr val="tx1"/>
                </a:solidFill>
              </a:rPr>
              <a:t>ودر</a:t>
            </a:r>
            <a:r>
              <a:rPr lang="fa-IR" dirty="0" smtClean="0">
                <a:solidFill>
                  <a:schemeClr val="tx1"/>
                </a:solidFill>
              </a:rPr>
              <a:t> معاینه ساق پای چپ از روز گذشته متورم می باشد.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اولین برخورد با بیمار فوق کدام است؟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تشخیص احتمالی کدام است؟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درمان کدام است؟</a:t>
            </a:r>
          </a:p>
          <a:p>
            <a:pPr algn="r"/>
            <a:r>
              <a:rPr lang="fa-IR" dirty="0" err="1" smtClean="0">
                <a:solidFill>
                  <a:schemeClr val="tx1"/>
                </a:solidFill>
              </a:rPr>
              <a:t>ایا</a:t>
            </a:r>
            <a:r>
              <a:rPr lang="fa-IR" dirty="0" smtClean="0">
                <a:solidFill>
                  <a:schemeClr val="tx1"/>
                </a:solidFill>
              </a:rPr>
              <a:t> سرم درمانی لازم است؟ چند لیتر؟</a:t>
            </a:r>
          </a:p>
          <a:p>
            <a:pPr algn="r"/>
            <a:r>
              <a:rPr lang="fa-IR" dirty="0" smtClean="0">
                <a:solidFill>
                  <a:schemeClr val="tx1"/>
                </a:solidFill>
              </a:rPr>
              <a:t>به نظر شما بیمار سکته قلبی برایش مطرح </a:t>
            </a:r>
            <a:r>
              <a:rPr lang="fa-IR" dirty="0" err="1" smtClean="0">
                <a:solidFill>
                  <a:schemeClr val="tx1"/>
                </a:solidFill>
              </a:rPr>
              <a:t>است؟یا</a:t>
            </a:r>
            <a:r>
              <a:rPr lang="fa-IR" dirty="0" smtClean="0">
                <a:solidFill>
                  <a:schemeClr val="tx1"/>
                </a:solidFill>
              </a:rPr>
              <a:t> یک پنومونی ساده است؟</a:t>
            </a:r>
            <a:endParaRPr lang="fa-I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22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ar User\Desktop\New folder (4)\pulmonary-embolism-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89" y="260648"/>
            <a:ext cx="8534400" cy="588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6243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شایعترین نشانه </a:t>
            </a:r>
            <a:r>
              <a:rPr lang="fa-IR" dirty="0" smtClean="0">
                <a:solidFill>
                  <a:srgbClr val="FF0000"/>
                </a:solidFill>
              </a:rPr>
              <a:t>تنگی نفس </a:t>
            </a:r>
            <a:r>
              <a:rPr lang="fa-IR" dirty="0" smtClean="0"/>
              <a:t>و شایعترین علامت </a:t>
            </a:r>
            <a:r>
              <a:rPr lang="fa-IR" dirty="0" smtClean="0">
                <a:solidFill>
                  <a:srgbClr val="FF0000"/>
                </a:solidFill>
              </a:rPr>
              <a:t>تاکی پنه </a:t>
            </a:r>
            <a:r>
              <a:rPr lang="fa-IR" dirty="0" smtClean="0"/>
              <a:t>است.</a:t>
            </a:r>
          </a:p>
          <a:p>
            <a:r>
              <a:rPr lang="fa-IR" dirty="0" err="1" smtClean="0"/>
              <a:t>برادیکاردی</a:t>
            </a:r>
            <a:r>
              <a:rPr lang="fa-IR" dirty="0" smtClean="0"/>
              <a:t> پارادوکس</a:t>
            </a:r>
          </a:p>
          <a:p>
            <a:r>
              <a:rPr lang="fa-IR" dirty="0" smtClean="0"/>
              <a:t>اریتمی قلبی</a:t>
            </a:r>
          </a:p>
          <a:p>
            <a:r>
              <a:rPr lang="fa-IR" dirty="0" smtClean="0"/>
              <a:t>در </a:t>
            </a:r>
            <a:r>
              <a:rPr lang="en-US" dirty="0" smtClean="0"/>
              <a:t>ABG </a:t>
            </a:r>
            <a:r>
              <a:rPr lang="fa-IR" dirty="0" err="1" smtClean="0"/>
              <a:t>هیپوکسی</a:t>
            </a:r>
            <a:r>
              <a:rPr lang="fa-IR" dirty="0" smtClean="0"/>
              <a:t> و </a:t>
            </a:r>
            <a:r>
              <a:rPr lang="fa-IR" dirty="0" err="1" smtClean="0"/>
              <a:t>الکالوز</a:t>
            </a:r>
            <a:r>
              <a:rPr lang="fa-IR" dirty="0" smtClean="0"/>
              <a:t> تنفسی در ابتدا و در مراحل انتهایی </a:t>
            </a:r>
            <a:r>
              <a:rPr lang="fa-IR" dirty="0" err="1" smtClean="0"/>
              <a:t>اسیدوز</a:t>
            </a:r>
            <a:r>
              <a:rPr lang="fa-IR" dirty="0" smtClean="0"/>
              <a:t> تنفسی و </a:t>
            </a:r>
            <a:r>
              <a:rPr lang="fa-IR" dirty="0" err="1" smtClean="0"/>
              <a:t>اسیدوز</a:t>
            </a:r>
            <a:r>
              <a:rPr lang="fa-IR" dirty="0" smtClean="0"/>
              <a:t> متابولیک</a:t>
            </a:r>
          </a:p>
          <a:p>
            <a:r>
              <a:rPr lang="fa-IR" dirty="0" smtClean="0"/>
              <a:t>عکس ریه غالبا نرمال است.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7542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fa-IR" dirty="0" smtClean="0"/>
              <a:t>سرطان فعال                                   1</a:t>
            </a:r>
          </a:p>
          <a:p>
            <a:pPr>
              <a:buFont typeface="Courier New" pitchFamily="49" charset="0"/>
              <a:buChar char="o"/>
            </a:pPr>
            <a:r>
              <a:rPr lang="fa-IR" dirty="0" smtClean="0"/>
              <a:t>فلج یا گچ گیری اخیر                        1</a:t>
            </a:r>
          </a:p>
          <a:p>
            <a:pPr>
              <a:buFont typeface="Courier New" pitchFamily="49" charset="0"/>
              <a:buChar char="o"/>
            </a:pPr>
            <a:r>
              <a:rPr lang="fa-IR" dirty="0" smtClean="0"/>
              <a:t>ماندن در بستر بیش از سه روز </a:t>
            </a:r>
            <a:r>
              <a:rPr lang="fa-IR" dirty="0" err="1" smtClean="0"/>
              <a:t>یاجراحی</a:t>
            </a:r>
            <a:r>
              <a:rPr lang="fa-IR" dirty="0" smtClean="0"/>
              <a:t> بزرگ کمتر از 12 هفته                                       1</a:t>
            </a:r>
          </a:p>
          <a:p>
            <a:pPr>
              <a:buFont typeface="Courier New" pitchFamily="49" charset="0"/>
              <a:buChar char="o"/>
            </a:pPr>
            <a:r>
              <a:rPr lang="fa-IR" dirty="0" err="1" smtClean="0"/>
              <a:t>تندرنس</a:t>
            </a:r>
            <a:r>
              <a:rPr lang="fa-IR" dirty="0" smtClean="0"/>
              <a:t> در مسیر </a:t>
            </a:r>
            <a:r>
              <a:rPr lang="en-US" dirty="0" smtClean="0"/>
              <a:t>DVT</a:t>
            </a:r>
            <a:r>
              <a:rPr lang="fa-IR" dirty="0" smtClean="0"/>
              <a:t>                      1</a:t>
            </a:r>
          </a:p>
          <a:p>
            <a:pPr>
              <a:buFont typeface="Courier New" pitchFamily="49" charset="0"/>
              <a:buChar char="o"/>
            </a:pPr>
            <a:r>
              <a:rPr lang="fa-IR" dirty="0" smtClean="0"/>
              <a:t>تورم تمام ساق                                1</a:t>
            </a:r>
          </a:p>
          <a:p>
            <a:pPr>
              <a:buFont typeface="Courier New" pitchFamily="49" charset="0"/>
              <a:buChar char="o"/>
            </a:pPr>
            <a:r>
              <a:rPr lang="fa-IR" dirty="0" smtClean="0"/>
              <a:t>تورم یکطرفه ساق بیش از 3 سانتی متر   1</a:t>
            </a:r>
          </a:p>
          <a:p>
            <a:pPr>
              <a:buFont typeface="Courier New" pitchFamily="49" charset="0"/>
              <a:buChar char="o"/>
            </a:pPr>
            <a:r>
              <a:rPr lang="fa-IR" dirty="0" err="1" smtClean="0"/>
              <a:t>ادم</a:t>
            </a:r>
            <a:r>
              <a:rPr lang="fa-IR" dirty="0" smtClean="0"/>
              <a:t> گوده گذار                                  1</a:t>
            </a:r>
          </a:p>
          <a:p>
            <a:pPr>
              <a:buFont typeface="Courier New" pitchFamily="49" charset="0"/>
              <a:buChar char="o"/>
            </a:pPr>
            <a:r>
              <a:rPr lang="fa-IR" dirty="0" err="1" smtClean="0"/>
              <a:t>سیاهرگهای</a:t>
            </a:r>
            <a:r>
              <a:rPr lang="fa-IR" dirty="0" smtClean="0"/>
              <a:t> </a:t>
            </a:r>
            <a:r>
              <a:rPr lang="fa-IR" dirty="0" err="1" smtClean="0"/>
              <a:t>کولترال</a:t>
            </a:r>
            <a:r>
              <a:rPr lang="fa-IR" dirty="0" smtClean="0"/>
              <a:t> سطحی غیر </a:t>
            </a:r>
            <a:r>
              <a:rPr lang="fa-IR" dirty="0" err="1" smtClean="0"/>
              <a:t>واریسی</a:t>
            </a:r>
            <a:r>
              <a:rPr lang="fa-IR" dirty="0" smtClean="0"/>
              <a:t>   1</a:t>
            </a:r>
          </a:p>
          <a:p>
            <a:pPr>
              <a:buFont typeface="Courier New" pitchFamily="49" charset="0"/>
              <a:buChar char="o"/>
            </a:pPr>
            <a:r>
              <a:rPr lang="fa-IR" dirty="0" smtClean="0"/>
              <a:t>احتمال تشخیص دیگر حد اقل به اندازه  </a:t>
            </a:r>
            <a:r>
              <a:rPr lang="en-US" dirty="0" smtClean="0"/>
              <a:t>DVT </a:t>
            </a:r>
            <a:r>
              <a:rPr lang="fa-IR" dirty="0" smtClean="0"/>
              <a:t> است.    2-</a:t>
            </a:r>
          </a:p>
          <a:p>
            <a:pPr marL="0" indent="0">
              <a:buNone/>
            </a:pPr>
            <a:endParaRPr lang="fa-I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تصمیم گیری </a:t>
            </a:r>
            <a:r>
              <a:rPr lang="fa-IR" dirty="0" err="1" smtClean="0">
                <a:solidFill>
                  <a:srgbClr val="FF0000"/>
                </a:solidFill>
              </a:rPr>
              <a:t>بالینی:نمره</a:t>
            </a:r>
            <a:r>
              <a:rPr lang="fa-IR" dirty="0" smtClean="0">
                <a:solidFill>
                  <a:srgbClr val="FF0000"/>
                </a:solidFill>
              </a:rPr>
              <a:t> صفر یا کمتر احتمال </a:t>
            </a:r>
            <a:r>
              <a:rPr lang="en-US" dirty="0" smtClean="0">
                <a:solidFill>
                  <a:srgbClr val="FF0000"/>
                </a:solidFill>
              </a:rPr>
              <a:t>DVT</a:t>
            </a:r>
            <a:r>
              <a:rPr lang="fa-IR" dirty="0" smtClean="0">
                <a:solidFill>
                  <a:srgbClr val="FF0000"/>
                </a:solidFill>
              </a:rPr>
              <a:t>است.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88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a-IR" dirty="0" smtClean="0"/>
              <a:t>علایم و نشانه های </a:t>
            </a:r>
            <a:r>
              <a:rPr lang="en-US" dirty="0" smtClean="0"/>
              <a:t>DVT</a:t>
            </a:r>
            <a:r>
              <a:rPr lang="fa-IR" dirty="0" smtClean="0"/>
              <a:t>                 3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تشخیص دیگر کمتر مطرح است.        3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ضربان قلب بیش از 100                 1/5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عدم تحرک بیش از سه روز یا </a:t>
            </a:r>
          </a:p>
          <a:p>
            <a:pPr marL="0" indent="0">
              <a:buNone/>
            </a:pPr>
            <a:r>
              <a:rPr lang="fa-IR" dirty="0" smtClean="0"/>
              <a:t>جراحی در 4 هفته اخیر                       1/5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سابقه </a:t>
            </a:r>
            <a:r>
              <a:rPr lang="en-US" dirty="0" smtClean="0"/>
              <a:t>DVT</a:t>
            </a:r>
            <a:r>
              <a:rPr lang="fa-IR" dirty="0" smtClean="0"/>
              <a:t>یا </a:t>
            </a:r>
            <a:r>
              <a:rPr lang="fa-IR" dirty="0" err="1" smtClean="0"/>
              <a:t>امبولی</a:t>
            </a:r>
            <a:r>
              <a:rPr lang="fa-IR" dirty="0" smtClean="0"/>
              <a:t> اخیر                    1/5</a:t>
            </a:r>
          </a:p>
          <a:p>
            <a:pPr>
              <a:buFont typeface="Wingdings" pitchFamily="2" charset="2"/>
              <a:buChar char="q"/>
            </a:pPr>
            <a:r>
              <a:rPr lang="fa-IR" dirty="0" err="1" smtClean="0"/>
              <a:t>هموپتزی</a:t>
            </a:r>
            <a:r>
              <a:rPr lang="fa-IR" dirty="0"/>
              <a:t> </a:t>
            </a:r>
            <a:r>
              <a:rPr lang="fa-IR" dirty="0" smtClean="0"/>
              <a:t>                                        1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سرطان                                           1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نمره 4 یا بیشتر احتمال </a:t>
            </a:r>
            <a:r>
              <a:rPr lang="en-US" dirty="0" smtClean="0">
                <a:solidFill>
                  <a:srgbClr val="FF0000"/>
                </a:solidFill>
              </a:rPr>
              <a:t>PTE </a:t>
            </a:r>
            <a:r>
              <a:rPr lang="fa-IR" dirty="0" smtClean="0">
                <a:solidFill>
                  <a:srgbClr val="FF0000"/>
                </a:solidFill>
              </a:rPr>
              <a:t>بالاست</a:t>
            </a:r>
            <a:r>
              <a:rPr lang="fa-IR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5607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fa-IR" dirty="0" smtClean="0"/>
              <a:t>پاره شدن کیست </a:t>
            </a:r>
            <a:r>
              <a:rPr lang="fa-IR" dirty="0" err="1" smtClean="0"/>
              <a:t>بیکر</a:t>
            </a:r>
            <a:endParaRPr lang="fa-IR" dirty="0" smtClean="0"/>
          </a:p>
          <a:p>
            <a:pPr>
              <a:buFont typeface="Wingdings" pitchFamily="2" charset="2"/>
              <a:buChar char="v"/>
            </a:pPr>
            <a:r>
              <a:rPr lang="fa-IR" dirty="0" err="1" smtClean="0"/>
              <a:t>سلولیت</a:t>
            </a:r>
            <a:endParaRPr lang="fa-IR" dirty="0" smtClean="0"/>
          </a:p>
          <a:p>
            <a:pPr>
              <a:buFont typeface="Wingdings" pitchFamily="2" charset="2"/>
              <a:buChar char="v"/>
            </a:pPr>
            <a:r>
              <a:rPr lang="fa-IR" dirty="0" err="1" smtClean="0"/>
              <a:t>فلبیت</a:t>
            </a:r>
            <a:r>
              <a:rPr lang="fa-IR" dirty="0" smtClean="0"/>
              <a:t> و سندرم بعد </a:t>
            </a:r>
            <a:r>
              <a:rPr lang="fa-IR" dirty="0" err="1" smtClean="0"/>
              <a:t>فلبیت</a:t>
            </a:r>
            <a:endParaRPr lang="fa-IR" dirty="0" smtClean="0"/>
          </a:p>
          <a:p>
            <a:pPr>
              <a:buFont typeface="Wingdings" pitchFamily="2" charset="2"/>
              <a:buChar char="v"/>
            </a:pPr>
            <a:endParaRPr lang="fa-IR" dirty="0"/>
          </a:p>
          <a:p>
            <a:pPr>
              <a:buFont typeface="Wingdings" pitchFamily="2" charset="2"/>
              <a:buChar char="v"/>
            </a:pPr>
            <a:endParaRPr lang="fa-IR" dirty="0" smtClean="0"/>
          </a:p>
          <a:p>
            <a:pPr>
              <a:buFont typeface="Wingdings" pitchFamily="2" charset="2"/>
              <a:buChar char="v"/>
            </a:pPr>
            <a:r>
              <a:rPr lang="fa-IR" dirty="0" smtClean="0"/>
              <a:t>اسم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COPD</a:t>
            </a:r>
          </a:p>
          <a:p>
            <a:pPr>
              <a:buFont typeface="Wingdings" pitchFamily="2" charset="2"/>
              <a:buChar char="v"/>
            </a:pPr>
            <a:r>
              <a:rPr lang="fa-IR" dirty="0" smtClean="0"/>
              <a:t>پنومونی</a:t>
            </a:r>
          </a:p>
          <a:p>
            <a:pPr>
              <a:buFont typeface="Wingdings" pitchFamily="2" charset="2"/>
              <a:buChar char="v"/>
            </a:pPr>
            <a:r>
              <a:rPr lang="fa-IR" dirty="0" err="1" smtClean="0"/>
              <a:t>پریکاردیت</a:t>
            </a:r>
            <a:endParaRPr lang="fa-IR" dirty="0" smtClean="0"/>
          </a:p>
          <a:p>
            <a:pPr>
              <a:buFont typeface="Wingdings" pitchFamily="2" charset="2"/>
              <a:buChar char="v"/>
            </a:pPr>
            <a:r>
              <a:rPr lang="fa-IR" dirty="0" smtClean="0"/>
              <a:t>شکستگی دنده</a:t>
            </a:r>
          </a:p>
          <a:p>
            <a:pPr>
              <a:buFont typeface="Wingdings" pitchFamily="2" charset="2"/>
              <a:buChar char="v"/>
            </a:pPr>
            <a:r>
              <a:rPr lang="fa-IR" dirty="0" smtClean="0"/>
              <a:t>حوادث </a:t>
            </a:r>
            <a:r>
              <a:rPr lang="fa-IR" dirty="0" err="1" smtClean="0"/>
              <a:t>کرونری</a:t>
            </a:r>
            <a:endParaRPr lang="fa-IR" dirty="0" smtClean="0"/>
          </a:p>
          <a:p>
            <a:pPr>
              <a:buFont typeface="Wingdings" pitchFamily="2" charset="2"/>
              <a:buChar char="v"/>
            </a:pPr>
            <a:r>
              <a:rPr lang="fa-IR" dirty="0" err="1" smtClean="0"/>
              <a:t>امبولی</a:t>
            </a:r>
            <a:r>
              <a:rPr lang="fa-IR" dirty="0" smtClean="0"/>
              <a:t> چربی </a:t>
            </a:r>
          </a:p>
          <a:p>
            <a:pPr>
              <a:buFont typeface="Wingdings" pitchFamily="2" charset="2"/>
              <a:buChar char="v"/>
            </a:pPr>
            <a:r>
              <a:rPr lang="fa-IR" dirty="0" err="1" smtClean="0"/>
              <a:t>امبولی</a:t>
            </a:r>
            <a:r>
              <a:rPr lang="fa-IR" dirty="0" smtClean="0"/>
              <a:t> هوا </a:t>
            </a:r>
          </a:p>
          <a:p>
            <a:pPr>
              <a:buFont typeface="Wingdings" pitchFamily="2" charset="2"/>
              <a:buChar char="v"/>
            </a:pPr>
            <a:r>
              <a:rPr lang="fa-IR" dirty="0" err="1" smtClean="0"/>
              <a:t>امبولی</a:t>
            </a:r>
            <a:r>
              <a:rPr lang="fa-IR" dirty="0" smtClean="0"/>
              <a:t> مایع </a:t>
            </a:r>
            <a:r>
              <a:rPr lang="fa-IR" dirty="0" err="1" smtClean="0"/>
              <a:t>امنیوتیک</a:t>
            </a:r>
            <a:endParaRPr lang="fa-IR" dirty="0" smtClean="0"/>
          </a:p>
          <a:p>
            <a:pPr>
              <a:buFont typeface="Wingdings" pitchFamily="2" charset="2"/>
              <a:buChar char="v"/>
            </a:pPr>
            <a:r>
              <a:rPr lang="fa-IR" dirty="0" smtClean="0"/>
              <a:t>......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تشخیص های افتراقی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16211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ar User\Desktop\New folder (4)\pulmonary-embolism-angiography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21" y="332656"/>
            <a:ext cx="8588043" cy="642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0825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ar User\Desktop\New folder (4)\pulmonary-embolism-CT-Scan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4664"/>
            <a:ext cx="8411216" cy="623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7335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D-DIMER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ABG</a:t>
            </a:r>
            <a:r>
              <a:rPr lang="fa-IR" dirty="0" smtClean="0"/>
              <a:t>:کاهش </a:t>
            </a:r>
            <a:r>
              <a:rPr lang="en-US" dirty="0" smtClean="0"/>
              <a:t>PO2 ,PCO2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افزایش </a:t>
            </a:r>
            <a:r>
              <a:rPr lang="fa-IR" dirty="0" err="1" smtClean="0"/>
              <a:t>مارکر</a:t>
            </a:r>
            <a:r>
              <a:rPr lang="fa-IR" dirty="0" smtClean="0"/>
              <a:t> های قلبی مانند </a:t>
            </a:r>
            <a:r>
              <a:rPr lang="fa-IR" dirty="0" err="1" smtClean="0"/>
              <a:t>تروپونین</a:t>
            </a:r>
            <a:endParaRPr lang="fa-IR" dirty="0" smtClean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نوار </a:t>
            </a:r>
            <a:r>
              <a:rPr lang="fa-IR" dirty="0" err="1" smtClean="0"/>
              <a:t>قلب:تاکی</a:t>
            </a:r>
            <a:r>
              <a:rPr lang="fa-IR" dirty="0" smtClean="0"/>
              <a:t> کاردی،</a:t>
            </a:r>
            <a:r>
              <a:rPr lang="en-US" dirty="0" smtClean="0">
                <a:solidFill>
                  <a:srgbClr val="FF0000"/>
                </a:solidFill>
              </a:rPr>
              <a:t>S1Q3T3 </a:t>
            </a:r>
            <a:r>
              <a:rPr lang="fa-IR" dirty="0" smtClean="0"/>
              <a:t> ،معکوس شدن موج </a:t>
            </a:r>
            <a:r>
              <a:rPr lang="en-US" dirty="0" smtClean="0"/>
              <a:t>T</a:t>
            </a:r>
            <a:r>
              <a:rPr lang="fa-IR" dirty="0" smtClean="0"/>
              <a:t>در </a:t>
            </a:r>
            <a:r>
              <a:rPr lang="fa-IR" dirty="0" err="1" smtClean="0"/>
              <a:t>لید</a:t>
            </a:r>
            <a:r>
              <a:rPr lang="fa-IR" dirty="0" smtClean="0"/>
              <a:t> های </a:t>
            </a:r>
            <a:r>
              <a:rPr lang="en-US" dirty="0" smtClean="0"/>
              <a:t>V1-V6</a:t>
            </a: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fa-IR" dirty="0" smtClean="0"/>
              <a:t>روشهای تشخیصی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74487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§"/>
            </a:pPr>
            <a:r>
              <a:rPr lang="fa-IR" dirty="0" smtClean="0">
                <a:solidFill>
                  <a:srgbClr val="0070C0"/>
                </a:solidFill>
              </a:rPr>
              <a:t>داپلر </a:t>
            </a:r>
            <a:r>
              <a:rPr lang="fa-IR" dirty="0" err="1" smtClean="0">
                <a:solidFill>
                  <a:srgbClr val="0070C0"/>
                </a:solidFill>
              </a:rPr>
              <a:t>سونو</a:t>
            </a:r>
            <a:r>
              <a:rPr lang="fa-IR" dirty="0" smtClean="0">
                <a:solidFill>
                  <a:srgbClr val="0070C0"/>
                </a:solidFill>
              </a:rPr>
              <a:t> گرافی ورید </a:t>
            </a:r>
            <a:r>
              <a:rPr lang="fa-IR" dirty="0" smtClean="0"/>
              <a:t>:اغلب نرمال</a:t>
            </a:r>
          </a:p>
          <a:p>
            <a:pPr lvl="1">
              <a:buFont typeface="Wingdings" pitchFamily="2" charset="2"/>
              <a:buChar char="§"/>
            </a:pPr>
            <a:r>
              <a:rPr lang="fa-IR" dirty="0" smtClean="0">
                <a:solidFill>
                  <a:srgbClr val="0070C0"/>
                </a:solidFill>
              </a:rPr>
              <a:t>عکس قفسه </a:t>
            </a:r>
            <a:r>
              <a:rPr lang="fa-IR" dirty="0" err="1" smtClean="0">
                <a:solidFill>
                  <a:srgbClr val="0070C0"/>
                </a:solidFill>
              </a:rPr>
              <a:t>سینه</a:t>
            </a:r>
            <a:r>
              <a:rPr lang="fa-IR" dirty="0" err="1" smtClean="0"/>
              <a:t>:اغلب</a:t>
            </a:r>
            <a:r>
              <a:rPr lang="fa-IR" dirty="0" smtClean="0"/>
              <a:t> </a:t>
            </a:r>
            <a:r>
              <a:rPr lang="fa-IR" dirty="0" err="1" smtClean="0"/>
              <a:t>نرمال،کاهش</a:t>
            </a:r>
            <a:r>
              <a:rPr lang="fa-IR" dirty="0" smtClean="0"/>
              <a:t> جریان خون موضعی (</a:t>
            </a:r>
            <a:r>
              <a:rPr lang="fa-IR" dirty="0" smtClean="0">
                <a:solidFill>
                  <a:srgbClr val="FF0000"/>
                </a:solidFill>
              </a:rPr>
              <a:t>علامت </a:t>
            </a:r>
            <a:r>
              <a:rPr lang="fa-IR" dirty="0" err="1" smtClean="0">
                <a:solidFill>
                  <a:srgbClr val="FF0000"/>
                </a:solidFill>
              </a:rPr>
              <a:t>وستر</a:t>
            </a:r>
            <a:r>
              <a:rPr lang="fa-IR" dirty="0" smtClean="0">
                <a:solidFill>
                  <a:srgbClr val="FF0000"/>
                </a:solidFill>
              </a:rPr>
              <a:t> مارک)،</a:t>
            </a:r>
            <a:r>
              <a:rPr lang="fa-IR" dirty="0" smtClean="0"/>
              <a:t>یا تراکم محیطی </a:t>
            </a:r>
            <a:r>
              <a:rPr lang="fa-IR" dirty="0" err="1" smtClean="0"/>
              <a:t>گوه</a:t>
            </a:r>
            <a:r>
              <a:rPr lang="fa-IR" dirty="0" smtClean="0"/>
              <a:t> ای(علامت </a:t>
            </a:r>
            <a:r>
              <a:rPr lang="en-US" dirty="0" smtClean="0">
                <a:solidFill>
                  <a:srgbClr val="FF0000"/>
                </a:solidFill>
              </a:rPr>
              <a:t>HAMPTON</a:t>
            </a:r>
            <a:r>
              <a:rPr lang="fa-IR" dirty="0" smtClean="0"/>
              <a:t>) یا برجسته شدن سرخرگ ریوی(علامت </a:t>
            </a:r>
            <a:r>
              <a:rPr lang="en-US" dirty="0" smtClean="0">
                <a:solidFill>
                  <a:srgbClr val="FF0000"/>
                </a:solidFill>
              </a:rPr>
              <a:t>PALA</a:t>
            </a:r>
            <a:r>
              <a:rPr lang="fa-IR" dirty="0" smtClean="0"/>
              <a:t>)</a:t>
            </a:r>
          </a:p>
          <a:p>
            <a:pPr marL="457200" lvl="1" indent="0">
              <a:buNone/>
            </a:pPr>
            <a:endParaRPr lang="fa-IR" dirty="0" smtClean="0"/>
          </a:p>
          <a:p>
            <a:pPr lvl="1">
              <a:buFont typeface="Wingdings" pitchFamily="2" charset="2"/>
              <a:buChar char="§"/>
            </a:pPr>
            <a:endParaRPr lang="fa-IR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CT </a:t>
            </a:r>
            <a:r>
              <a:rPr lang="fa-IR" dirty="0" smtClean="0">
                <a:solidFill>
                  <a:srgbClr val="0070C0"/>
                </a:solidFill>
              </a:rPr>
              <a:t>اسکن </a:t>
            </a:r>
            <a:r>
              <a:rPr lang="fa-IR" dirty="0" err="1" smtClean="0">
                <a:solidFill>
                  <a:srgbClr val="0070C0"/>
                </a:solidFill>
              </a:rPr>
              <a:t>اسپیرال</a:t>
            </a:r>
            <a:r>
              <a:rPr lang="fa-IR" dirty="0" smtClean="0">
                <a:solidFill>
                  <a:srgbClr val="0070C0"/>
                </a:solidFill>
              </a:rPr>
              <a:t> ریه </a:t>
            </a:r>
            <a:r>
              <a:rPr lang="fa-IR" dirty="0" smtClean="0"/>
              <a:t>:روش تصویر برداری اصلی</a:t>
            </a:r>
          </a:p>
          <a:p>
            <a:pPr lvl="1">
              <a:buFont typeface="Wingdings" pitchFamily="2" charset="2"/>
              <a:buChar char="§"/>
            </a:pPr>
            <a:endParaRPr lang="fa-IR" dirty="0" smtClean="0"/>
          </a:p>
          <a:p>
            <a:pPr lvl="1">
              <a:buFont typeface="Wingdings" pitchFamily="2" charset="2"/>
              <a:buChar char="§"/>
            </a:pPr>
            <a:r>
              <a:rPr lang="fa-IR" dirty="0" smtClean="0">
                <a:solidFill>
                  <a:srgbClr val="0070C0"/>
                </a:solidFill>
              </a:rPr>
              <a:t>اسکن </a:t>
            </a:r>
            <a:r>
              <a:rPr lang="fa-IR" dirty="0" err="1" smtClean="0">
                <a:solidFill>
                  <a:srgbClr val="0070C0"/>
                </a:solidFill>
              </a:rPr>
              <a:t>پرفیوژن</a:t>
            </a:r>
            <a:r>
              <a:rPr lang="fa-IR" dirty="0" smtClean="0">
                <a:solidFill>
                  <a:srgbClr val="0070C0"/>
                </a:solidFill>
              </a:rPr>
              <a:t>/</a:t>
            </a:r>
            <a:r>
              <a:rPr lang="fa-IR" dirty="0" err="1" smtClean="0">
                <a:solidFill>
                  <a:srgbClr val="0070C0"/>
                </a:solidFill>
              </a:rPr>
              <a:t>ونتیلاسیون</a:t>
            </a:r>
            <a:r>
              <a:rPr lang="fa-IR" dirty="0" smtClean="0">
                <a:solidFill>
                  <a:srgbClr val="0070C0"/>
                </a:solidFill>
              </a:rPr>
              <a:t> </a:t>
            </a:r>
            <a:r>
              <a:rPr lang="fa-IR" dirty="0" err="1" smtClean="0">
                <a:solidFill>
                  <a:srgbClr val="0070C0"/>
                </a:solidFill>
              </a:rPr>
              <a:t>ریه:خط</a:t>
            </a:r>
            <a:r>
              <a:rPr lang="fa-IR" dirty="0" smtClean="0">
                <a:solidFill>
                  <a:srgbClr val="0070C0"/>
                </a:solidFill>
              </a:rPr>
              <a:t> </a:t>
            </a:r>
            <a:r>
              <a:rPr lang="fa-IR" dirty="0" smtClean="0"/>
              <a:t>دوم </a:t>
            </a:r>
            <a:r>
              <a:rPr lang="fa-IR" dirty="0" err="1" smtClean="0"/>
              <a:t>تشخیص.ودر</a:t>
            </a:r>
            <a:r>
              <a:rPr lang="fa-IR" dirty="0" smtClean="0"/>
              <a:t> کسانی که نتوان ماده حاجب بکار برد</a:t>
            </a:r>
          </a:p>
          <a:p>
            <a:pPr lvl="1">
              <a:buFont typeface="Wingdings" pitchFamily="2" charset="2"/>
              <a:buChar char="§"/>
            </a:pPr>
            <a:endParaRPr lang="fa-IR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MRI</a:t>
            </a:r>
            <a:r>
              <a:rPr lang="fa-IR" dirty="0" smtClean="0"/>
              <a:t>در موارد مبهم بودن نتیجه سونوگرافی یا نارسایی کلیه یا حساسیت به ماده حاجب</a:t>
            </a:r>
          </a:p>
          <a:p>
            <a:pPr lvl="1">
              <a:buFont typeface="Wingdings" pitchFamily="2" charset="2"/>
              <a:buChar char="§"/>
            </a:pPr>
            <a:endParaRPr lang="fa-IR" dirty="0" smtClean="0"/>
          </a:p>
          <a:p>
            <a:pPr lvl="1">
              <a:buFont typeface="Wingdings" pitchFamily="2" charset="2"/>
              <a:buChar char="§"/>
            </a:pPr>
            <a:r>
              <a:rPr lang="fa-IR" dirty="0" err="1" smtClean="0">
                <a:solidFill>
                  <a:srgbClr val="0070C0"/>
                </a:solidFill>
              </a:rPr>
              <a:t>اکو</a:t>
            </a:r>
            <a:r>
              <a:rPr lang="fa-IR" dirty="0" smtClean="0">
                <a:solidFill>
                  <a:srgbClr val="0070C0"/>
                </a:solidFill>
              </a:rPr>
              <a:t> </a:t>
            </a:r>
            <a:r>
              <a:rPr lang="fa-IR" dirty="0" err="1" smtClean="0">
                <a:solidFill>
                  <a:srgbClr val="0070C0"/>
                </a:solidFill>
              </a:rPr>
              <a:t>کاردیو</a:t>
            </a:r>
            <a:r>
              <a:rPr lang="fa-IR" dirty="0" smtClean="0">
                <a:solidFill>
                  <a:srgbClr val="0070C0"/>
                </a:solidFill>
              </a:rPr>
              <a:t> گرافی</a:t>
            </a:r>
          </a:p>
          <a:p>
            <a:pPr lvl="1">
              <a:buFont typeface="Wingdings" pitchFamily="2" charset="2"/>
              <a:buChar char="q"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روشهای تصویر برداری غیر تهاجمی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27266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err="1" smtClean="0">
                <a:solidFill>
                  <a:srgbClr val="FF0000"/>
                </a:solidFill>
              </a:rPr>
              <a:t>انژیوگرافی</a:t>
            </a:r>
            <a:r>
              <a:rPr lang="fa-IR" dirty="0" smtClean="0">
                <a:solidFill>
                  <a:srgbClr val="FF0000"/>
                </a:solidFill>
              </a:rPr>
              <a:t> عروق </a:t>
            </a:r>
            <a:r>
              <a:rPr lang="fa-IR" dirty="0" err="1" smtClean="0">
                <a:solidFill>
                  <a:srgbClr val="FF0000"/>
                </a:solidFill>
              </a:rPr>
              <a:t>ریه</a:t>
            </a:r>
            <a:r>
              <a:rPr lang="fa-IR" dirty="0" err="1" smtClean="0"/>
              <a:t>:در</a:t>
            </a:r>
            <a:r>
              <a:rPr lang="fa-IR" dirty="0" smtClean="0"/>
              <a:t> </a:t>
            </a:r>
            <a:r>
              <a:rPr lang="fa-IR" dirty="0" err="1" smtClean="0"/>
              <a:t>مواردی</a:t>
            </a:r>
            <a:r>
              <a:rPr lang="fa-IR" dirty="0" smtClean="0"/>
              <a:t> که سی تی اسکن رضایت بخش نیست یا اقدام مداخله ای لازم است.</a:t>
            </a: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روشهای تهاجمی</a:t>
            </a:r>
            <a:br>
              <a:rPr lang="fa-IR" dirty="0" smtClean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6182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ar User\Desktop\New folder (3)\3a9ba821e87db90108c8424c9539ea5f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937" y="352926"/>
            <a:ext cx="7940841" cy="61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609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err="1" smtClean="0">
                <a:solidFill>
                  <a:srgbClr val="FF0000"/>
                </a:solidFill>
              </a:rPr>
              <a:t>اکسیژن</a:t>
            </a:r>
            <a:r>
              <a:rPr lang="fa-IR" dirty="0" err="1" smtClean="0"/>
              <a:t>:برای</a:t>
            </a:r>
            <a:r>
              <a:rPr lang="fa-IR" dirty="0" smtClean="0"/>
              <a:t> اصلاح </a:t>
            </a:r>
            <a:r>
              <a:rPr lang="fa-IR" dirty="0" err="1" smtClean="0"/>
              <a:t>هیپوکسی</a:t>
            </a:r>
            <a:endParaRPr lang="fa-IR" dirty="0" smtClean="0"/>
          </a:p>
          <a:p>
            <a:r>
              <a:rPr lang="fa-IR" dirty="0" smtClean="0"/>
              <a:t>در بیماران با کاهش فشار خون به دلیل </a:t>
            </a:r>
            <a:r>
              <a:rPr lang="fa-IR" dirty="0" err="1" smtClean="0"/>
              <a:t>امبولی</a:t>
            </a:r>
            <a:r>
              <a:rPr lang="fa-IR" dirty="0" smtClean="0"/>
              <a:t> </a:t>
            </a:r>
            <a:r>
              <a:rPr lang="fa-IR" dirty="0" err="1" smtClean="0"/>
              <a:t>ماسیو:ابتدا</a:t>
            </a:r>
            <a:r>
              <a:rPr lang="fa-IR" dirty="0" smtClean="0"/>
              <a:t> </a:t>
            </a:r>
            <a:r>
              <a:rPr lang="fa-IR" dirty="0" smtClean="0">
                <a:solidFill>
                  <a:srgbClr val="FF0000"/>
                </a:solidFill>
              </a:rPr>
              <a:t>500 تا 1000 سی </a:t>
            </a:r>
            <a:r>
              <a:rPr lang="fa-IR" dirty="0" err="1" smtClean="0">
                <a:solidFill>
                  <a:srgbClr val="FF0000"/>
                </a:solidFill>
              </a:rPr>
              <a:t>سی</a:t>
            </a:r>
            <a:r>
              <a:rPr lang="fa-IR" dirty="0" smtClean="0">
                <a:solidFill>
                  <a:srgbClr val="FF0000"/>
                </a:solidFill>
              </a:rPr>
              <a:t> نرمال </a:t>
            </a:r>
            <a:r>
              <a:rPr lang="fa-IR" dirty="0" err="1" smtClean="0">
                <a:solidFill>
                  <a:srgbClr val="FF0000"/>
                </a:solidFill>
              </a:rPr>
              <a:t>سالین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تجویز می شود.</a:t>
            </a:r>
          </a:p>
          <a:p>
            <a:r>
              <a:rPr lang="fa-IR" dirty="0" smtClean="0"/>
              <a:t>در صورت عدم پاسخ به مایع درمانی :</a:t>
            </a:r>
            <a:r>
              <a:rPr lang="fa-IR" dirty="0" smtClean="0">
                <a:solidFill>
                  <a:srgbClr val="FF0000"/>
                </a:solidFill>
              </a:rPr>
              <a:t>دوپامین یا </a:t>
            </a:r>
            <a:r>
              <a:rPr lang="fa-IR" dirty="0" err="1" smtClean="0">
                <a:solidFill>
                  <a:srgbClr val="FF0000"/>
                </a:solidFill>
              </a:rPr>
              <a:t>اپی</a:t>
            </a:r>
            <a:r>
              <a:rPr lang="fa-IR" dirty="0" smtClean="0">
                <a:solidFill>
                  <a:srgbClr val="FF0000"/>
                </a:solidFill>
              </a:rPr>
              <a:t> نفرین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تجویز با احتیاط مایع </a:t>
            </a:r>
            <a:r>
              <a:rPr lang="fa-IR" dirty="0" err="1" smtClean="0">
                <a:solidFill>
                  <a:srgbClr val="FF0000"/>
                </a:solidFill>
              </a:rPr>
              <a:t>درمانی:</a:t>
            </a:r>
            <a:r>
              <a:rPr lang="fa-IR" dirty="0" err="1" smtClean="0"/>
              <a:t>اتساع</a:t>
            </a:r>
            <a:r>
              <a:rPr lang="fa-IR" dirty="0" smtClean="0"/>
              <a:t> بطن راست باعث کاهش برون ده بطن چپ می شود.</a:t>
            </a:r>
          </a:p>
          <a:p>
            <a:r>
              <a:rPr lang="fa-IR" dirty="0" smtClean="0"/>
              <a:t>در صورت درد میتوان ضد درد مانند </a:t>
            </a:r>
            <a:r>
              <a:rPr lang="en-US" dirty="0" smtClean="0">
                <a:solidFill>
                  <a:srgbClr val="FF0000"/>
                </a:solidFill>
              </a:rPr>
              <a:t>NSAID</a:t>
            </a:r>
            <a:r>
              <a:rPr lang="fa-IR" dirty="0" smtClean="0">
                <a:solidFill>
                  <a:srgbClr val="FF0000"/>
                </a:solidFill>
              </a:rPr>
              <a:t>یا مورفین </a:t>
            </a:r>
            <a:r>
              <a:rPr lang="fa-IR" dirty="0" smtClean="0"/>
              <a:t>داد.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IV LINE</a:t>
            </a:r>
            <a:r>
              <a:rPr lang="fa-IR" dirty="0" smtClean="0"/>
              <a:t>باید گرفته شود.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پالس </a:t>
            </a:r>
            <a:r>
              <a:rPr lang="fa-IR" dirty="0" err="1" smtClean="0">
                <a:solidFill>
                  <a:srgbClr val="FF0000"/>
                </a:solidFill>
              </a:rPr>
              <a:t>اکسیمتری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انجام شود.</a:t>
            </a: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اقدامات اولیه و اورژانسی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31894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a-IR" dirty="0" smtClean="0">
                <a:solidFill>
                  <a:srgbClr val="FF0000"/>
                </a:solidFill>
              </a:rPr>
              <a:t>اگر بیمار فشار پایین دارد </a:t>
            </a:r>
            <a:r>
              <a:rPr lang="fa-IR" dirty="0" smtClean="0"/>
              <a:t>،باید داروی </a:t>
            </a:r>
            <a:r>
              <a:rPr lang="fa-IR" dirty="0" err="1" smtClean="0"/>
              <a:t>ترومبولیتیک</a:t>
            </a:r>
            <a:r>
              <a:rPr lang="fa-IR" dirty="0" smtClean="0"/>
              <a:t> داد یا </a:t>
            </a:r>
            <a:r>
              <a:rPr lang="fa-IR" dirty="0" err="1" smtClean="0"/>
              <a:t>امبولکتومی</a:t>
            </a:r>
            <a:r>
              <a:rPr lang="fa-IR" dirty="0" smtClean="0"/>
              <a:t> </a:t>
            </a:r>
            <a:r>
              <a:rPr lang="fa-IR" dirty="0" err="1" smtClean="0"/>
              <a:t>شود.داروی</a:t>
            </a:r>
            <a:r>
              <a:rPr lang="fa-IR" dirty="0" smtClean="0"/>
              <a:t> ارجح </a:t>
            </a:r>
            <a:r>
              <a:rPr lang="en-US" dirty="0" smtClean="0"/>
              <a:t>TPA </a:t>
            </a:r>
            <a:r>
              <a:rPr lang="fa-IR" dirty="0" smtClean="0"/>
              <a:t>است.</a:t>
            </a:r>
          </a:p>
          <a:p>
            <a:pPr>
              <a:buFont typeface="Wingdings" pitchFamily="2" charset="2"/>
              <a:buChar char="Ø"/>
            </a:pPr>
            <a:endParaRPr lang="fa-IR" dirty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تنها اندیکاسیون مصرف این دارو </a:t>
            </a:r>
            <a:r>
              <a:rPr lang="fa-IR" dirty="0" err="1" smtClean="0">
                <a:solidFill>
                  <a:srgbClr val="FF0000"/>
                </a:solidFill>
              </a:rPr>
              <a:t>امبولی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err="1" smtClean="0">
                <a:solidFill>
                  <a:srgbClr val="FF0000"/>
                </a:solidFill>
              </a:rPr>
              <a:t>ماسیو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است.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این درمان در افراد مسن توصیه </a:t>
            </a:r>
            <a:r>
              <a:rPr lang="fa-IR" dirty="0" err="1" smtClean="0"/>
              <a:t>نمی</a:t>
            </a:r>
            <a:r>
              <a:rPr lang="fa-IR" dirty="0" smtClean="0"/>
              <a:t> شود.</a:t>
            </a:r>
          </a:p>
          <a:p>
            <a:pPr>
              <a:buFont typeface="Wingdings" pitchFamily="2" charset="2"/>
              <a:buChar char="Ø"/>
            </a:pPr>
            <a:endParaRPr lang="fa-I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درمان</a:t>
            </a:r>
            <a:br>
              <a:rPr lang="fa-IR" dirty="0" smtClean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09615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اگر بیمار فشار خون خوب و بطن راست سالم دارد ،درمان مناسب شامل:</a:t>
            </a:r>
          </a:p>
          <a:p>
            <a:r>
              <a:rPr lang="fa-IR" dirty="0" err="1" smtClean="0"/>
              <a:t>هپارین</a:t>
            </a:r>
            <a:r>
              <a:rPr lang="fa-IR" dirty="0" smtClean="0"/>
              <a:t>(</a:t>
            </a:r>
            <a:r>
              <a:rPr lang="en-US" dirty="0" smtClean="0"/>
              <a:t>UFH</a:t>
            </a:r>
            <a:r>
              <a:rPr lang="fa-IR" dirty="0" smtClean="0"/>
              <a:t>و</a:t>
            </a:r>
            <a:r>
              <a:rPr lang="en-US" dirty="0" smtClean="0"/>
              <a:t>LMWH</a:t>
            </a:r>
            <a:r>
              <a:rPr lang="fa-IR" dirty="0" smtClean="0"/>
              <a:t>)</a:t>
            </a:r>
          </a:p>
          <a:p>
            <a:r>
              <a:rPr lang="fa-IR" dirty="0" err="1" smtClean="0"/>
              <a:t>وارفارین</a:t>
            </a:r>
            <a:endParaRPr lang="fa-IR" dirty="0" smtClean="0"/>
          </a:p>
          <a:p>
            <a:r>
              <a:rPr lang="fa-IR" dirty="0" smtClean="0"/>
              <a:t>فیلتر در ورید </a:t>
            </a:r>
            <a:r>
              <a:rPr lang="fa-IR" dirty="0" err="1" smtClean="0"/>
              <a:t>اجوف</a:t>
            </a:r>
            <a:r>
              <a:rPr lang="fa-IR" dirty="0" smtClean="0"/>
              <a:t> تحتانی</a:t>
            </a:r>
          </a:p>
          <a:p>
            <a:endParaRPr lang="fa-IR" dirty="0"/>
          </a:p>
          <a:p>
            <a:pPr marL="0" indent="0">
              <a:buNone/>
            </a:pPr>
            <a:endParaRPr lang="fa-I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36303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:UFH</a:t>
            </a:r>
            <a:r>
              <a:rPr lang="fa-IR" dirty="0" smtClean="0"/>
              <a:t>با </a:t>
            </a:r>
            <a:r>
              <a:rPr lang="en-US" dirty="0" smtClean="0"/>
              <a:t>PTT </a:t>
            </a:r>
            <a:r>
              <a:rPr lang="fa-IR" dirty="0" smtClean="0"/>
              <a:t>پیگیری می </a:t>
            </a:r>
            <a:r>
              <a:rPr lang="fa-IR" dirty="0" err="1" smtClean="0"/>
              <a:t>شودو</a:t>
            </a:r>
            <a:r>
              <a:rPr lang="fa-IR" dirty="0" smtClean="0"/>
              <a:t> هدف 2-3 برابر حد فوقانی نرمال </a:t>
            </a:r>
            <a:r>
              <a:rPr lang="fa-IR" dirty="0" err="1" smtClean="0"/>
              <a:t>است.وقتی</a:t>
            </a:r>
            <a:r>
              <a:rPr lang="fa-IR" dirty="0" smtClean="0"/>
              <a:t> به محدوده درمانی رسید </a:t>
            </a:r>
            <a:r>
              <a:rPr lang="fa-IR" dirty="0" err="1" smtClean="0"/>
              <a:t>وارفارین</a:t>
            </a:r>
            <a:r>
              <a:rPr lang="fa-IR" dirty="0" smtClean="0"/>
              <a:t> اضافه می </a:t>
            </a:r>
            <a:r>
              <a:rPr lang="fa-IR" dirty="0" err="1" smtClean="0"/>
              <a:t>شود.که</a:t>
            </a:r>
            <a:r>
              <a:rPr lang="fa-IR" dirty="0" smtClean="0"/>
              <a:t> </a:t>
            </a:r>
            <a:r>
              <a:rPr lang="fa-IR" dirty="0" err="1" smtClean="0"/>
              <a:t>انهم</a:t>
            </a:r>
            <a:r>
              <a:rPr lang="fa-IR" dirty="0" smtClean="0"/>
              <a:t> نیاز به 5-7 روز درمان برای رسیدن به سطح درمانی دارد.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ابتدا یک </a:t>
            </a:r>
            <a:r>
              <a:rPr lang="fa-IR" dirty="0" err="1" smtClean="0"/>
              <a:t>بولوس</a:t>
            </a:r>
            <a:r>
              <a:rPr lang="fa-IR" dirty="0" smtClean="0"/>
              <a:t> 5000 -10000 واحد داده می شود </a:t>
            </a:r>
            <a:r>
              <a:rPr lang="fa-IR" dirty="0" err="1" smtClean="0"/>
              <a:t>وسپس</a:t>
            </a:r>
            <a:r>
              <a:rPr lang="fa-IR" dirty="0" smtClean="0"/>
              <a:t> 1000 تا 1500 واحد در ساعت داده می شود.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LMWH</a:t>
            </a:r>
            <a:r>
              <a:rPr lang="fa-IR" dirty="0" smtClean="0"/>
              <a:t> : می توان حتی همزمان با ان </a:t>
            </a:r>
            <a:r>
              <a:rPr lang="fa-IR" dirty="0" err="1" smtClean="0"/>
              <a:t>وارفارین</a:t>
            </a:r>
            <a:r>
              <a:rPr lang="fa-IR" dirty="0" smtClean="0"/>
              <a:t> را شروع </a:t>
            </a:r>
            <a:r>
              <a:rPr lang="fa-IR" dirty="0" err="1" smtClean="0"/>
              <a:t>کرد.انوکساپارین</a:t>
            </a:r>
            <a:r>
              <a:rPr lang="fa-IR" dirty="0" smtClean="0"/>
              <a:t>  فعالیت ضد فاکتور ده </a:t>
            </a:r>
            <a:r>
              <a:rPr lang="fa-IR" dirty="0" err="1" smtClean="0"/>
              <a:t>دارد.نیازی</a:t>
            </a:r>
            <a:r>
              <a:rPr lang="fa-IR" dirty="0" smtClean="0"/>
              <a:t> به پیگیری </a:t>
            </a:r>
            <a:r>
              <a:rPr lang="fa-IR" dirty="0" err="1" smtClean="0"/>
              <a:t>ندارد.نیاز</a:t>
            </a:r>
            <a:r>
              <a:rPr lang="fa-IR" dirty="0" smtClean="0"/>
              <a:t> به تنظیم دوز ندارد مگر در نارسایی کلیه یا افراد خیلی </a:t>
            </a:r>
            <a:r>
              <a:rPr lang="fa-IR" dirty="0" err="1" smtClean="0"/>
              <a:t>چاق.دوز</a:t>
            </a:r>
            <a:r>
              <a:rPr lang="fa-IR" dirty="0" smtClean="0"/>
              <a:t> ان 1 </a:t>
            </a:r>
            <a:r>
              <a:rPr lang="en-US" dirty="0" smtClean="0"/>
              <a:t>MG/KG</a:t>
            </a:r>
            <a:r>
              <a:rPr lang="fa-IR" dirty="0" smtClean="0"/>
              <a:t>دو بار در روز است.</a:t>
            </a:r>
          </a:p>
          <a:p>
            <a:pPr>
              <a:buFont typeface="Wingdings" pitchFamily="2" charset="2"/>
              <a:buChar char="Ø"/>
            </a:pPr>
            <a:endParaRPr lang="fa-I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60087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a-IR" dirty="0" err="1" smtClean="0"/>
              <a:t>وارفارین:دوز</a:t>
            </a:r>
            <a:r>
              <a:rPr lang="fa-IR" dirty="0" smtClean="0"/>
              <a:t> شروع 5-10 میلی گرم می </a:t>
            </a:r>
            <a:r>
              <a:rPr lang="fa-IR" dirty="0" err="1" smtClean="0"/>
              <a:t>باشد.هدف</a:t>
            </a:r>
            <a:r>
              <a:rPr lang="fa-IR" dirty="0" smtClean="0"/>
              <a:t> </a:t>
            </a:r>
            <a:r>
              <a:rPr lang="en-US" dirty="0" smtClean="0"/>
              <a:t>INR</a:t>
            </a:r>
            <a:r>
              <a:rPr lang="fa-IR" dirty="0" smtClean="0"/>
              <a:t>2-3 است.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حداقل 5 روز در همراهی داروهای تزریقی باید داده شود.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حداقل دو </a:t>
            </a:r>
            <a:r>
              <a:rPr lang="en-US" dirty="0" smtClean="0"/>
              <a:t>INR  </a:t>
            </a:r>
            <a:r>
              <a:rPr lang="fa-IR" dirty="0" smtClean="0"/>
              <a:t>متوالی به فاصله یک روز در رنج درمانی لازم است تا داروی تزریقی قطع شود.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در افراد دارای سوء تغذیه  یا در حال دریافت </a:t>
            </a:r>
            <a:r>
              <a:rPr lang="fa-IR" dirty="0" err="1" smtClean="0"/>
              <a:t>انتی</a:t>
            </a:r>
            <a:r>
              <a:rPr lang="fa-IR" dirty="0" smtClean="0"/>
              <a:t> بیوتیک با دوز 2/5 میلی گرم </a:t>
            </a:r>
            <a:r>
              <a:rPr lang="fa-IR" dirty="0" err="1" smtClean="0"/>
              <a:t>ودر</a:t>
            </a:r>
            <a:r>
              <a:rPr lang="fa-IR" dirty="0" smtClean="0"/>
              <a:t> افراد چاق بادوز7/5-10 میلی شروع می شود.</a:t>
            </a:r>
          </a:p>
          <a:p>
            <a:pPr>
              <a:buFont typeface="Wingdings" pitchFamily="2" charset="2"/>
              <a:buChar char="Ø"/>
            </a:pPr>
            <a:endParaRPr lang="fa-IR" dirty="0" smtClean="0"/>
          </a:p>
          <a:p>
            <a:pPr>
              <a:buFont typeface="Wingdings" pitchFamily="2" charset="2"/>
              <a:buChar char="Ø"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35842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fa-IR" dirty="0" err="1" smtClean="0"/>
              <a:t>امبولی</a:t>
            </a:r>
            <a:r>
              <a:rPr lang="fa-IR" dirty="0" smtClean="0"/>
              <a:t> در زمینه تروما یا جراحی:3-6 ماه </a:t>
            </a:r>
            <a:r>
              <a:rPr lang="fa-IR" dirty="0" err="1" smtClean="0"/>
              <a:t>وارفارین</a:t>
            </a:r>
            <a:endParaRPr lang="fa-IR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DVT </a:t>
            </a:r>
            <a:r>
              <a:rPr lang="fa-IR" dirty="0" smtClean="0"/>
              <a:t>محدود به ساق پا  یا اندام فوقانی و در زمینه تروما یا جراحی:3 ماه درمان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DVT</a:t>
            </a:r>
            <a:r>
              <a:rPr lang="fa-IR" dirty="0" smtClean="0"/>
              <a:t>ساق پای پروگزیمال </a:t>
            </a:r>
            <a:r>
              <a:rPr lang="fa-IR" dirty="0" err="1" smtClean="0"/>
              <a:t>یاامبولی</a:t>
            </a:r>
            <a:r>
              <a:rPr lang="fa-IR" dirty="0" smtClean="0"/>
              <a:t> ریوی:6 ماه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/>
              <a:t>در موارد علت </a:t>
            </a:r>
            <a:r>
              <a:rPr lang="fa-IR" dirty="0" err="1" smtClean="0"/>
              <a:t>نامعلوم</a:t>
            </a:r>
            <a:r>
              <a:rPr lang="fa-IR" dirty="0" smtClean="0"/>
              <a:t> </a:t>
            </a:r>
            <a:r>
              <a:rPr lang="en-US" dirty="0" smtClean="0"/>
              <a:t>DVT</a:t>
            </a:r>
            <a:r>
              <a:rPr lang="fa-IR" dirty="0" smtClean="0"/>
              <a:t>یا </a:t>
            </a:r>
            <a:r>
              <a:rPr lang="fa-IR" dirty="0" err="1" smtClean="0"/>
              <a:t>امبولی:طولانی</a:t>
            </a:r>
            <a:r>
              <a:rPr lang="fa-IR" dirty="0" smtClean="0"/>
              <a:t> مدت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/>
              <a:t>در </a:t>
            </a:r>
            <a:r>
              <a:rPr lang="fa-IR" dirty="0" err="1" smtClean="0"/>
              <a:t>ترومبو</a:t>
            </a:r>
            <a:r>
              <a:rPr lang="fa-IR" dirty="0" smtClean="0"/>
              <a:t> </a:t>
            </a:r>
            <a:r>
              <a:rPr lang="fa-IR" dirty="0" err="1" smtClean="0"/>
              <a:t>امبولی</a:t>
            </a:r>
            <a:r>
              <a:rPr lang="fa-IR" dirty="0" smtClean="0"/>
              <a:t> </a:t>
            </a:r>
            <a:r>
              <a:rPr lang="fa-IR" dirty="0" err="1" smtClean="0"/>
              <a:t>ایدیوپاتیک:به</a:t>
            </a:r>
            <a:r>
              <a:rPr lang="fa-IR" dirty="0" smtClean="0"/>
              <a:t> طور نا محدود</a:t>
            </a:r>
          </a:p>
          <a:p>
            <a:pPr>
              <a:buFont typeface="Wingdings" pitchFamily="2" charset="2"/>
              <a:buChar char="ü"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مدت زمان تجویز </a:t>
            </a:r>
            <a:r>
              <a:rPr lang="fa-IR" dirty="0" err="1" smtClean="0"/>
              <a:t>وارفارین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80690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افرادی که به دلیل خونریزی </a:t>
            </a:r>
            <a:r>
              <a:rPr lang="fa-IR" dirty="0" err="1" smtClean="0"/>
              <a:t>نمی</a:t>
            </a:r>
            <a:r>
              <a:rPr lang="fa-IR" dirty="0" smtClean="0"/>
              <a:t> توان </a:t>
            </a:r>
            <a:r>
              <a:rPr lang="fa-IR" dirty="0" err="1" smtClean="0"/>
              <a:t>انتی</a:t>
            </a:r>
            <a:r>
              <a:rPr lang="fa-IR" dirty="0" smtClean="0"/>
              <a:t> </a:t>
            </a:r>
            <a:r>
              <a:rPr lang="fa-IR" dirty="0" err="1" smtClean="0"/>
              <a:t>کواگولان</a:t>
            </a:r>
            <a:r>
              <a:rPr lang="fa-IR" dirty="0" smtClean="0"/>
              <a:t> داد.</a:t>
            </a:r>
          </a:p>
          <a:p>
            <a:r>
              <a:rPr lang="fa-IR" dirty="0" smtClean="0"/>
              <a:t>کسانی که علیرغم </a:t>
            </a:r>
            <a:r>
              <a:rPr lang="fa-IR" dirty="0" err="1" smtClean="0"/>
              <a:t>انتی</a:t>
            </a:r>
            <a:r>
              <a:rPr lang="fa-IR" dirty="0" smtClean="0"/>
              <a:t> </a:t>
            </a:r>
            <a:r>
              <a:rPr lang="fa-IR" dirty="0" err="1" smtClean="0"/>
              <a:t>کواگولان</a:t>
            </a:r>
            <a:r>
              <a:rPr lang="fa-IR" dirty="0" smtClean="0"/>
              <a:t> کافی </a:t>
            </a:r>
            <a:r>
              <a:rPr lang="fa-IR" dirty="0" err="1" smtClean="0"/>
              <a:t>امبولی</a:t>
            </a:r>
            <a:r>
              <a:rPr lang="fa-IR" dirty="0" smtClean="0"/>
              <a:t> مکرر  می فرستد</a:t>
            </a:r>
          </a:p>
          <a:p>
            <a:r>
              <a:rPr lang="fa-IR" dirty="0" smtClean="0"/>
              <a:t>کسانی که از نظر قلبی عروقی فکر می کنیم ،</a:t>
            </a:r>
            <a:r>
              <a:rPr lang="fa-IR" dirty="0" err="1" smtClean="0"/>
              <a:t>امبولی</a:t>
            </a:r>
            <a:r>
              <a:rPr lang="fa-IR" dirty="0" smtClean="0"/>
              <a:t> را تحمل </a:t>
            </a:r>
            <a:r>
              <a:rPr lang="fa-IR" dirty="0" err="1" smtClean="0"/>
              <a:t>نمی</a:t>
            </a:r>
            <a:r>
              <a:rPr lang="fa-IR" dirty="0" smtClean="0"/>
              <a:t> کنند.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فیلتر ورید </a:t>
            </a:r>
            <a:r>
              <a:rPr lang="fa-IR" dirty="0" err="1" smtClean="0"/>
              <a:t>اجوف</a:t>
            </a:r>
            <a:r>
              <a:rPr lang="fa-IR" dirty="0" smtClean="0"/>
              <a:t> تحتانی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60544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a-IR" dirty="0" smtClean="0"/>
              <a:t>در اعمال جراحی عمومی </a:t>
            </a:r>
            <a:r>
              <a:rPr lang="fa-IR" dirty="0" err="1" smtClean="0"/>
              <a:t>وریسک</a:t>
            </a:r>
            <a:r>
              <a:rPr lang="fa-IR" dirty="0" smtClean="0"/>
              <a:t> </a:t>
            </a:r>
            <a:r>
              <a:rPr lang="fa-IR" dirty="0" err="1" smtClean="0"/>
              <a:t>بالا:دوز</a:t>
            </a:r>
            <a:r>
              <a:rPr lang="fa-IR" dirty="0" smtClean="0"/>
              <a:t> کم </a:t>
            </a:r>
            <a:r>
              <a:rPr lang="fa-IR" dirty="0" err="1" smtClean="0"/>
              <a:t>هپارین</a:t>
            </a:r>
            <a:r>
              <a:rPr lang="fa-IR" dirty="0" smtClean="0"/>
              <a:t> </a:t>
            </a:r>
            <a:r>
              <a:rPr lang="en-US" dirty="0" smtClean="0"/>
              <a:t>UFH </a:t>
            </a:r>
            <a:r>
              <a:rPr lang="fa-IR" dirty="0" smtClean="0"/>
              <a:t>یا </a:t>
            </a:r>
            <a:r>
              <a:rPr lang="en-US" dirty="0" smtClean="0"/>
              <a:t>LMWH</a:t>
            </a:r>
            <a:r>
              <a:rPr lang="fa-IR" dirty="0" smtClean="0"/>
              <a:t>یا </a:t>
            </a:r>
            <a:r>
              <a:rPr lang="fa-IR" dirty="0" err="1" smtClean="0"/>
              <a:t>جورابهای</a:t>
            </a:r>
            <a:r>
              <a:rPr lang="fa-IR" dirty="0" smtClean="0"/>
              <a:t> ضد </a:t>
            </a:r>
            <a:r>
              <a:rPr lang="fa-IR" dirty="0" err="1" smtClean="0"/>
              <a:t>واریس</a:t>
            </a:r>
            <a:endParaRPr lang="fa-IR" dirty="0" smtClean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اعمال </a:t>
            </a:r>
            <a:r>
              <a:rPr lang="fa-IR" dirty="0" err="1" smtClean="0"/>
              <a:t>نوروسرجری</a:t>
            </a:r>
            <a:r>
              <a:rPr lang="fa-IR" dirty="0" smtClean="0"/>
              <a:t> یا اعمال جراحی روی چشم :</a:t>
            </a:r>
            <a:r>
              <a:rPr lang="en-US" dirty="0" smtClean="0"/>
              <a:t>IPC </a:t>
            </a:r>
            <a:r>
              <a:rPr lang="fa-IR" dirty="0" smtClean="0"/>
              <a:t>یا جوراب </a:t>
            </a:r>
            <a:r>
              <a:rPr lang="fa-IR" dirty="0" err="1" smtClean="0"/>
              <a:t>واریس</a:t>
            </a:r>
            <a:endParaRPr lang="fa-IR" dirty="0" smtClean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در اعمال </a:t>
            </a:r>
            <a:r>
              <a:rPr lang="fa-IR" dirty="0" err="1" smtClean="0"/>
              <a:t>نوروسرجری</a:t>
            </a:r>
            <a:r>
              <a:rPr lang="fa-IR" dirty="0" smtClean="0"/>
              <a:t> به علت تومور </a:t>
            </a:r>
            <a:r>
              <a:rPr lang="fa-IR" dirty="0" err="1" smtClean="0"/>
              <a:t>مغزی:هپارین</a:t>
            </a:r>
            <a:endParaRPr lang="fa-IR" dirty="0" smtClean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مسافرت هوایی طولانی مدت و ریسک بالای </a:t>
            </a:r>
            <a:r>
              <a:rPr lang="fa-IR" dirty="0" err="1" smtClean="0"/>
              <a:t>ترومبوز</a:t>
            </a:r>
            <a:r>
              <a:rPr lang="fa-IR" dirty="0" smtClean="0"/>
              <a:t>:</a:t>
            </a:r>
            <a:r>
              <a:rPr lang="en-US" dirty="0" smtClean="0"/>
              <a:t>LMWH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در اعمال جراحی تعویض مفصل </a:t>
            </a:r>
            <a:r>
              <a:rPr lang="fa-IR" dirty="0" err="1" smtClean="0"/>
              <a:t>هیپ</a:t>
            </a:r>
            <a:r>
              <a:rPr lang="fa-IR" dirty="0" smtClean="0"/>
              <a:t> یا زانو:</a:t>
            </a:r>
            <a:r>
              <a:rPr lang="en-US" dirty="0" smtClean="0"/>
              <a:t>LMWH </a:t>
            </a:r>
            <a:r>
              <a:rPr lang="fa-IR" dirty="0" smtClean="0"/>
              <a:t>یا </a:t>
            </a:r>
            <a:r>
              <a:rPr lang="fa-IR" dirty="0" err="1" smtClean="0"/>
              <a:t>وارفارین</a:t>
            </a:r>
            <a:endParaRPr lang="fa-IR" dirty="0" smtClean="0"/>
          </a:p>
          <a:p>
            <a:pPr>
              <a:buFont typeface="Wingdings" pitchFamily="2" charset="2"/>
              <a:buChar char="Ø"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 smtClean="0"/>
              <a:t>پروفیلاکسی:هپارین،جوراب</a:t>
            </a:r>
            <a:r>
              <a:rPr lang="fa-IR" dirty="0" smtClean="0"/>
              <a:t> ضد </a:t>
            </a:r>
            <a:r>
              <a:rPr lang="fa-IR" dirty="0" err="1" smtClean="0"/>
              <a:t>واریس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37799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a-IR" dirty="0" smtClean="0"/>
              <a:t>در تعویض کامل زانو </a:t>
            </a:r>
            <a:r>
              <a:rPr lang="fa-IR" dirty="0" err="1" smtClean="0"/>
              <a:t>ولگن</a:t>
            </a:r>
            <a:r>
              <a:rPr lang="fa-IR" dirty="0" smtClean="0"/>
              <a:t> :</a:t>
            </a:r>
            <a:r>
              <a:rPr lang="fa-IR" dirty="0" err="1" smtClean="0"/>
              <a:t>هپارین</a:t>
            </a:r>
            <a:r>
              <a:rPr lang="fa-IR" dirty="0" smtClean="0"/>
              <a:t> </a:t>
            </a:r>
            <a:r>
              <a:rPr lang="fa-IR" dirty="0" err="1" smtClean="0"/>
              <a:t>نمی</a:t>
            </a:r>
            <a:r>
              <a:rPr lang="fa-IR" dirty="0" smtClean="0"/>
              <a:t> دهیم.</a:t>
            </a:r>
          </a:p>
          <a:p>
            <a:pPr>
              <a:buFont typeface="Wingdings" pitchFamily="2" charset="2"/>
              <a:buChar char="Ø"/>
            </a:pPr>
            <a:r>
              <a:rPr lang="fa-IR" dirty="0" err="1" smtClean="0"/>
              <a:t>وارفارین</a:t>
            </a:r>
            <a:r>
              <a:rPr lang="fa-IR" dirty="0" smtClean="0"/>
              <a:t> را اصلا در زانو </a:t>
            </a:r>
            <a:r>
              <a:rPr lang="fa-IR" dirty="0" err="1" smtClean="0"/>
              <a:t>نمی</a:t>
            </a:r>
            <a:r>
              <a:rPr lang="fa-IR" dirty="0" smtClean="0"/>
              <a:t> دهیم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در اعمال جراحی بیماریهای خوش خیم </a:t>
            </a:r>
            <a:r>
              <a:rPr lang="fa-IR" dirty="0" err="1" smtClean="0"/>
              <a:t>زنان:هپارین</a:t>
            </a:r>
            <a:r>
              <a:rPr lang="fa-IR" dirty="0" smtClean="0"/>
              <a:t> کامل </a:t>
            </a:r>
            <a:r>
              <a:rPr lang="en-US" dirty="0" smtClean="0"/>
              <a:t>LOW DOSE</a:t>
            </a:r>
            <a:r>
              <a:rPr lang="fa-IR" dirty="0" smtClean="0"/>
              <a:t>همراه جوراب و</a:t>
            </a:r>
            <a:r>
              <a:rPr lang="en-US" dirty="0" err="1" smtClean="0"/>
              <a:t>ipc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اعمال جراحی منجمله کانسرهای </a:t>
            </a:r>
            <a:r>
              <a:rPr lang="fa-IR" dirty="0" err="1" smtClean="0"/>
              <a:t>زنان:هپارین</a:t>
            </a:r>
            <a:r>
              <a:rPr lang="fa-IR" dirty="0" smtClean="0"/>
              <a:t> </a:t>
            </a:r>
            <a:r>
              <a:rPr lang="en-US" dirty="0" smtClean="0"/>
              <a:t>LMWH </a:t>
            </a:r>
            <a:r>
              <a:rPr lang="fa-IR" dirty="0" smtClean="0"/>
              <a:t>یکماه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1817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fa-IR" dirty="0" err="1" smtClean="0"/>
              <a:t>اقای</a:t>
            </a:r>
            <a:r>
              <a:rPr lang="fa-IR" dirty="0" smtClean="0"/>
              <a:t> 45 ساله دیابتی و سیگاری دچار سرفه خلط دار </a:t>
            </a:r>
            <a:r>
              <a:rPr lang="fa-IR" dirty="0" err="1" smtClean="0"/>
              <a:t>وتاکی</a:t>
            </a:r>
            <a:r>
              <a:rPr lang="fa-IR" dirty="0" smtClean="0"/>
              <a:t> پنه گردیده </a:t>
            </a:r>
            <a:r>
              <a:rPr lang="fa-IR" dirty="0" err="1" smtClean="0"/>
              <a:t>است.بیمار</a:t>
            </a:r>
            <a:r>
              <a:rPr lang="fa-IR" dirty="0" smtClean="0"/>
              <a:t> بیحال و گیج(</a:t>
            </a:r>
            <a:r>
              <a:rPr lang="en-US" dirty="0" smtClean="0"/>
              <a:t>confuse</a:t>
            </a:r>
            <a:r>
              <a:rPr lang="fa-IR" dirty="0" smtClean="0"/>
              <a:t>) به نظر می رسد .تب </a:t>
            </a:r>
            <a:r>
              <a:rPr lang="fa-IR" dirty="0" err="1" smtClean="0"/>
              <a:t>ندارد.فشار</a:t>
            </a:r>
            <a:r>
              <a:rPr lang="fa-IR" dirty="0" smtClean="0"/>
              <a:t> خون نرمال </a:t>
            </a:r>
            <a:r>
              <a:rPr lang="fa-IR" dirty="0" err="1" smtClean="0"/>
              <a:t>است.سردرد</a:t>
            </a:r>
            <a:r>
              <a:rPr lang="fa-IR" dirty="0" smtClean="0"/>
              <a:t> </a:t>
            </a:r>
            <a:r>
              <a:rPr lang="fa-IR" dirty="0" err="1" smtClean="0"/>
              <a:t>دارد.بیمار</a:t>
            </a:r>
            <a:r>
              <a:rPr lang="fa-IR" dirty="0" smtClean="0"/>
              <a:t> به بیمارستان منتقل </a:t>
            </a:r>
            <a:r>
              <a:rPr lang="fa-IR" dirty="0" err="1" smtClean="0"/>
              <a:t>گردید.در</a:t>
            </a:r>
            <a:r>
              <a:rPr lang="fa-IR" dirty="0" smtClean="0"/>
              <a:t> معاینه </a:t>
            </a:r>
            <a:r>
              <a:rPr lang="fa-IR" dirty="0" err="1" smtClean="0"/>
              <a:t>رال</a:t>
            </a:r>
            <a:r>
              <a:rPr lang="fa-IR" dirty="0" smtClean="0"/>
              <a:t> ریوی </a:t>
            </a:r>
            <a:r>
              <a:rPr lang="fa-IR" dirty="0" err="1" smtClean="0"/>
              <a:t>دارد.در</a:t>
            </a:r>
            <a:r>
              <a:rPr lang="fa-IR" dirty="0" smtClean="0"/>
              <a:t> عکس ریه </a:t>
            </a:r>
            <a:r>
              <a:rPr lang="fa-IR" dirty="0" err="1" smtClean="0"/>
              <a:t>انفیلتراسیون</a:t>
            </a:r>
            <a:r>
              <a:rPr lang="fa-IR" dirty="0" smtClean="0"/>
              <a:t> دارد.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/>
              <a:t>اقدامات اولیه کدامند؟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/>
              <a:t>تشخیص های افتراقی کدامند؟؟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/>
              <a:t>درمان کدام است؟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66742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79" y="188640"/>
            <a:ext cx="8839201" cy="645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4412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692697"/>
            <a:ext cx="789895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3865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به فوریتهای پزشکی 115 </a:t>
            </a:r>
            <a:r>
              <a:rPr lang="fa-IR" dirty="0" err="1" smtClean="0"/>
              <a:t>یاسوج</a:t>
            </a:r>
            <a:r>
              <a:rPr lang="fa-IR" dirty="0" smtClean="0"/>
              <a:t> اطلاع داده شد که سرباز 21 ساله  در پادگان تیپ 48 فتح دچار سرفه های خلط دار  </a:t>
            </a:r>
            <a:r>
              <a:rPr lang="fa-IR" dirty="0" err="1" smtClean="0"/>
              <a:t>وتاولهای</a:t>
            </a:r>
            <a:r>
              <a:rPr lang="fa-IR" dirty="0" smtClean="0"/>
              <a:t> پوستی و سردرد شده </a:t>
            </a:r>
            <a:r>
              <a:rPr lang="fa-IR" dirty="0" err="1" smtClean="0"/>
              <a:t>است.بیمار</a:t>
            </a:r>
            <a:r>
              <a:rPr lang="fa-IR" dirty="0" smtClean="0"/>
              <a:t> تب </a:t>
            </a:r>
            <a:r>
              <a:rPr lang="fa-IR" dirty="0" err="1" smtClean="0"/>
              <a:t>ندارد.هم</a:t>
            </a:r>
            <a:r>
              <a:rPr lang="fa-IR" dirty="0" smtClean="0"/>
              <a:t> اتاقی وی دو هفته پیش هم علایمی مشابه داشته که با دارو بهبود </a:t>
            </a:r>
            <a:r>
              <a:rPr lang="fa-IR" dirty="0" err="1" smtClean="0"/>
              <a:t>یافت.علایم</a:t>
            </a:r>
            <a:r>
              <a:rPr lang="fa-IR" dirty="0" smtClean="0"/>
              <a:t> حیاتی </a:t>
            </a:r>
            <a:r>
              <a:rPr lang="fa-IR" dirty="0" err="1" smtClean="0"/>
              <a:t>نرمالند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اقدامات اولیه کدامند؟</a:t>
            </a:r>
          </a:p>
          <a:p>
            <a:r>
              <a:rPr lang="fa-IR" dirty="0" smtClean="0"/>
              <a:t>بیمار به بیمارستان منتقل گردید و عکس قفسه سینه گرفته شد که نسبت به علائم معاینه درگیری شدید تری دارد.</a:t>
            </a:r>
          </a:p>
          <a:p>
            <a:r>
              <a:rPr lang="fa-IR" dirty="0" smtClean="0"/>
              <a:t>به کدام تشخیص  فکر می کنید؟</a:t>
            </a:r>
          </a:p>
          <a:p>
            <a:r>
              <a:rPr lang="fa-IR" dirty="0" smtClean="0"/>
              <a:t>درمان کدام است؟</a:t>
            </a:r>
          </a:p>
          <a:p>
            <a:r>
              <a:rPr lang="fa-IR" dirty="0" err="1"/>
              <a:t>ا</a:t>
            </a:r>
            <a:r>
              <a:rPr lang="fa-IR" dirty="0" err="1" smtClean="0"/>
              <a:t>یا</a:t>
            </a:r>
            <a:r>
              <a:rPr lang="fa-IR" dirty="0" smtClean="0"/>
              <a:t> احتمال درگیری بیشتری در پادگان وجود دارد؟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3420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ar User\Desktop\New folder (3)\07rl7yn8vqcwrewtjk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68" y="0"/>
            <a:ext cx="8630653" cy="66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6121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پسر جوانی که 3 روز قبل دچار تب و بدن </a:t>
            </a:r>
            <a:r>
              <a:rPr lang="fa-IR" dirty="0" err="1" smtClean="0"/>
              <a:t>دردشدید</a:t>
            </a:r>
            <a:r>
              <a:rPr lang="fa-IR" dirty="0" smtClean="0"/>
              <a:t> </a:t>
            </a:r>
            <a:r>
              <a:rPr lang="fa-IR" dirty="0" err="1" smtClean="0"/>
              <a:t>وسرفه</a:t>
            </a:r>
            <a:r>
              <a:rPr lang="fa-IR" dirty="0" smtClean="0"/>
              <a:t> گردید </a:t>
            </a:r>
            <a:r>
              <a:rPr lang="fa-IR" dirty="0" err="1" smtClean="0"/>
              <a:t>ومعاینه</a:t>
            </a:r>
            <a:r>
              <a:rPr lang="fa-IR" dirty="0" smtClean="0"/>
              <a:t> ریوی نرمال </a:t>
            </a:r>
            <a:r>
              <a:rPr lang="fa-IR" dirty="0" err="1" smtClean="0"/>
              <a:t>داشت،مادرش</a:t>
            </a:r>
            <a:r>
              <a:rPr lang="fa-IR" dirty="0" smtClean="0"/>
              <a:t> به اورژانس 115یاسوج اطلاع می دهد که پسرش بستری بوده و بهبود یافته بود اما اکنون بد حال شده </a:t>
            </a:r>
            <a:r>
              <a:rPr lang="fa-IR" dirty="0" err="1" smtClean="0"/>
              <a:t>است.تکنیسین</a:t>
            </a:r>
            <a:r>
              <a:rPr lang="fa-IR" dirty="0" smtClean="0"/>
              <a:t> بیمار را </a:t>
            </a:r>
            <a:r>
              <a:rPr lang="fa-IR" dirty="0" err="1" smtClean="0"/>
              <a:t>تاکیپنیک</a:t>
            </a:r>
            <a:r>
              <a:rPr lang="fa-IR" dirty="0" smtClean="0"/>
              <a:t> و </a:t>
            </a:r>
            <a:r>
              <a:rPr lang="fa-IR" dirty="0" err="1" smtClean="0"/>
              <a:t>تاکیکارد</a:t>
            </a:r>
            <a:r>
              <a:rPr lang="fa-IR" dirty="0" smtClean="0"/>
              <a:t> </a:t>
            </a:r>
            <a:r>
              <a:rPr lang="fa-IR" dirty="0" err="1" smtClean="0"/>
              <a:t>وتبدار</a:t>
            </a:r>
            <a:r>
              <a:rPr lang="fa-IR" dirty="0" smtClean="0"/>
              <a:t> گزارش می </a:t>
            </a:r>
            <a:r>
              <a:rPr lang="fa-IR" dirty="0" err="1" smtClean="0"/>
              <a:t>دهد.بیمار</a:t>
            </a:r>
            <a:r>
              <a:rPr lang="fa-IR" dirty="0" smtClean="0"/>
              <a:t> </a:t>
            </a:r>
            <a:r>
              <a:rPr lang="fa-IR" dirty="0" err="1" smtClean="0"/>
              <a:t>توکسیک</a:t>
            </a:r>
            <a:r>
              <a:rPr lang="fa-IR" dirty="0" smtClean="0"/>
              <a:t> است.</a:t>
            </a:r>
          </a:p>
          <a:p>
            <a:r>
              <a:rPr lang="fa-IR" dirty="0" smtClean="0"/>
              <a:t>فکر می کنید چه اتفاقی افتاده است؟</a:t>
            </a:r>
          </a:p>
          <a:p>
            <a:r>
              <a:rPr lang="fa-IR" dirty="0" smtClean="0"/>
              <a:t>اشکالی نیست فقط اضطراب دارد و نیاز به اقدام خاصی نیست؟</a:t>
            </a:r>
          </a:p>
          <a:p>
            <a:r>
              <a:rPr lang="fa-IR" dirty="0" smtClean="0"/>
              <a:t>اقدامات ضروری کدامند؟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85220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ar User\Desktop\New folder (3)\images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892716" cy="66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6937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err="1" smtClean="0"/>
              <a:t>اقای</a:t>
            </a:r>
            <a:r>
              <a:rPr lang="fa-IR" dirty="0" smtClean="0"/>
              <a:t> 70 ساله </a:t>
            </a:r>
            <a:r>
              <a:rPr lang="fa-IR" dirty="0" err="1" smtClean="0"/>
              <a:t>الکلیسم</a:t>
            </a:r>
            <a:r>
              <a:rPr lang="fa-IR" dirty="0" smtClean="0"/>
              <a:t> که اغلب در حالت </a:t>
            </a:r>
            <a:r>
              <a:rPr lang="fa-IR" dirty="0" err="1" smtClean="0"/>
              <a:t>خماریست</a:t>
            </a:r>
            <a:r>
              <a:rPr lang="fa-IR" dirty="0" smtClean="0"/>
              <a:t> ،همسرش به اورژانس 115 اطلاع داده که دچار کاهش هوشیاری  گردیده </a:t>
            </a:r>
            <a:r>
              <a:rPr lang="fa-IR" dirty="0" err="1" smtClean="0"/>
              <a:t>است.تنها</a:t>
            </a:r>
            <a:r>
              <a:rPr lang="fa-IR" dirty="0" smtClean="0"/>
              <a:t> یافته ای که تکنیسین متوجه شده است افزایش تعداد تنفس است.</a:t>
            </a:r>
          </a:p>
          <a:p>
            <a:r>
              <a:rPr lang="fa-IR" dirty="0" smtClean="0"/>
              <a:t>اقدام اولیه کدام است؟</a:t>
            </a:r>
          </a:p>
          <a:p>
            <a:r>
              <a:rPr lang="fa-IR" dirty="0" smtClean="0"/>
              <a:t>بیمار به بیمارستان منتقل گردید و در معاینه ریه </a:t>
            </a:r>
            <a:r>
              <a:rPr lang="fa-IR" dirty="0" err="1" smtClean="0"/>
              <a:t>رالهای</a:t>
            </a:r>
            <a:r>
              <a:rPr lang="fa-IR" dirty="0" smtClean="0"/>
              <a:t> پراکنده شنیده می </a:t>
            </a:r>
            <a:r>
              <a:rPr lang="fa-IR" dirty="0" err="1" smtClean="0"/>
              <a:t>شود.تب</a:t>
            </a:r>
            <a:r>
              <a:rPr lang="fa-IR" dirty="0" smtClean="0"/>
              <a:t> ندارد.</a:t>
            </a:r>
          </a:p>
          <a:p>
            <a:r>
              <a:rPr lang="fa-IR" dirty="0" smtClean="0"/>
              <a:t>اقدام اولیه کدام است؟</a:t>
            </a:r>
          </a:p>
          <a:p>
            <a:r>
              <a:rPr lang="fa-IR" dirty="0" smtClean="0"/>
              <a:t>کدام تشخیص مناسب است؟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8458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ar User\Desktop\New folder (3)\imagesCA35BKX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05" y="48126"/>
            <a:ext cx="8791074" cy="691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0883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بیمار 34 ساله که بر اثر تصادف دچار خونریزی مغزی در </a:t>
            </a:r>
            <a:r>
              <a:rPr lang="en-US" dirty="0" err="1" smtClean="0"/>
              <a:t>icu</a:t>
            </a:r>
            <a:r>
              <a:rPr lang="en-US" dirty="0" smtClean="0"/>
              <a:t> </a:t>
            </a:r>
            <a:r>
              <a:rPr lang="fa-IR" dirty="0" smtClean="0"/>
              <a:t>بستری می باشد روز پنجم بستری دچار تب گردیده </a:t>
            </a:r>
            <a:r>
              <a:rPr lang="fa-IR" dirty="0" err="1" smtClean="0"/>
              <a:t>است.در</a:t>
            </a:r>
            <a:r>
              <a:rPr lang="fa-IR" dirty="0" smtClean="0"/>
              <a:t> معاینه ریه </a:t>
            </a:r>
            <a:r>
              <a:rPr lang="fa-IR" dirty="0" err="1" smtClean="0"/>
              <a:t>انفیلتراسیون</a:t>
            </a:r>
            <a:r>
              <a:rPr lang="fa-IR" dirty="0" smtClean="0"/>
              <a:t> قاعده ریه راست </a:t>
            </a:r>
            <a:r>
              <a:rPr lang="fa-IR" dirty="0" err="1" smtClean="0"/>
              <a:t>دارد.بیمار</a:t>
            </a:r>
            <a:r>
              <a:rPr lang="fa-IR" dirty="0" smtClean="0"/>
              <a:t> تاکی پنه یا تاکی کاردی ندارد.</a:t>
            </a:r>
          </a:p>
          <a:p>
            <a:r>
              <a:rPr lang="fa-IR" dirty="0" smtClean="0"/>
              <a:t>تشخیص؟</a:t>
            </a:r>
          </a:p>
          <a:p>
            <a:r>
              <a:rPr lang="fa-IR" dirty="0" smtClean="0"/>
              <a:t>درمان؟</a:t>
            </a: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3944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ar User\Desktop\New folder (3)\IMAGE01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505" y="256673"/>
            <a:ext cx="8871284" cy="65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18072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یکی از مدیران مرکز بهداشت یک استان که عازم حج بوده است جهت معاینه و تایید پزشکی به پزشک هلال احمر مراجعه می </a:t>
            </a:r>
            <a:r>
              <a:rPr lang="fa-IR" dirty="0" err="1" smtClean="0"/>
              <a:t>کند.ایشان</a:t>
            </a:r>
            <a:r>
              <a:rPr lang="fa-IR" dirty="0" smtClean="0"/>
              <a:t> </a:t>
            </a:r>
            <a:r>
              <a:rPr lang="fa-IR" dirty="0" err="1" smtClean="0"/>
              <a:t>هیستوری</a:t>
            </a:r>
            <a:r>
              <a:rPr lang="fa-IR" dirty="0" smtClean="0"/>
              <a:t> علائم خاصی را </a:t>
            </a:r>
            <a:r>
              <a:rPr lang="fa-IR" dirty="0" err="1" smtClean="0"/>
              <a:t>نمی</a:t>
            </a:r>
            <a:r>
              <a:rPr lang="fa-IR" dirty="0" smtClean="0"/>
              <a:t> </a:t>
            </a:r>
            <a:r>
              <a:rPr lang="fa-IR" dirty="0" err="1" smtClean="0"/>
              <a:t>دهد.فقط</a:t>
            </a:r>
            <a:r>
              <a:rPr lang="fa-IR" dirty="0" smtClean="0"/>
              <a:t> از سرفه های گهگاهی شکایت دارد که از نظر ایشان خیلی هم مهم نبوده است </a:t>
            </a:r>
            <a:r>
              <a:rPr lang="fa-IR" dirty="0" err="1" smtClean="0"/>
              <a:t>ودررابطه</a:t>
            </a:r>
            <a:r>
              <a:rPr lang="fa-IR" dirty="0" smtClean="0"/>
              <a:t> با </a:t>
            </a:r>
            <a:r>
              <a:rPr lang="fa-IR" dirty="0" err="1" smtClean="0"/>
              <a:t>فارنژیت</a:t>
            </a:r>
            <a:r>
              <a:rPr lang="fa-IR" dirty="0" smtClean="0"/>
              <a:t> و به تبع ان برونشیت احتمالی بعد از ان می </a:t>
            </a:r>
            <a:r>
              <a:rPr lang="fa-IR" dirty="0" err="1" smtClean="0"/>
              <a:t>داند.تب</a:t>
            </a:r>
            <a:r>
              <a:rPr lang="fa-IR" dirty="0" smtClean="0"/>
              <a:t> </a:t>
            </a:r>
            <a:r>
              <a:rPr lang="fa-IR" dirty="0" err="1" smtClean="0"/>
              <a:t>ندارد.خلط</a:t>
            </a:r>
            <a:r>
              <a:rPr lang="fa-IR" dirty="0" smtClean="0"/>
              <a:t> خونی </a:t>
            </a:r>
            <a:r>
              <a:rPr lang="fa-IR" dirty="0" err="1" smtClean="0"/>
              <a:t>ندارد.تنگی</a:t>
            </a:r>
            <a:r>
              <a:rPr lang="fa-IR" dirty="0" smtClean="0"/>
              <a:t> نفس ندارد.</a:t>
            </a:r>
          </a:p>
          <a:p>
            <a:pPr marL="0" indent="0">
              <a:buNone/>
            </a:pPr>
            <a:r>
              <a:rPr lang="fa-IR" dirty="0" smtClean="0"/>
              <a:t>شما چه فکر می کنید؟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63352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err="1" smtClean="0"/>
              <a:t>اقای</a:t>
            </a:r>
            <a:r>
              <a:rPr lang="fa-IR" dirty="0" smtClean="0"/>
              <a:t> 53 ساله مورد </a:t>
            </a:r>
            <a:r>
              <a:rPr lang="fa-IR" dirty="0" err="1" smtClean="0"/>
              <a:t>مولتیپل</a:t>
            </a:r>
            <a:r>
              <a:rPr lang="fa-IR" dirty="0" smtClean="0"/>
              <a:t> </a:t>
            </a:r>
            <a:r>
              <a:rPr lang="fa-IR" dirty="0" err="1" smtClean="0"/>
              <a:t>میلوم</a:t>
            </a:r>
            <a:r>
              <a:rPr lang="fa-IR" dirty="0" smtClean="0"/>
              <a:t> که به دلیل شکستگی گردن استخوان ران تحت عمل تعویض مفصل  قرار گرفته  </a:t>
            </a:r>
            <a:r>
              <a:rPr lang="fa-IR" dirty="0" err="1" smtClean="0"/>
              <a:t>ودر</a:t>
            </a:r>
            <a:r>
              <a:rPr lang="fa-IR" dirty="0" smtClean="0"/>
              <a:t> بستر می باشد .از طرف خانواده وی با فوریتهای پزشکی 115 تماس گرفته شده که دچار تنگی نفس ناگهانی  و </a:t>
            </a:r>
            <a:r>
              <a:rPr lang="fa-IR" dirty="0" err="1" smtClean="0"/>
              <a:t>وتعریق</a:t>
            </a:r>
            <a:r>
              <a:rPr lang="fa-IR" dirty="0" smtClean="0"/>
              <a:t> و بر افروختگی و طپش قلب گردیده </a:t>
            </a:r>
            <a:r>
              <a:rPr lang="fa-IR" dirty="0" err="1" smtClean="0"/>
              <a:t>است.بلافاصله</a:t>
            </a:r>
            <a:r>
              <a:rPr lang="fa-IR" dirty="0" smtClean="0"/>
              <a:t> تکنیسین اورژانس بر بالین وی حاضر گردید.</a:t>
            </a:r>
          </a:p>
          <a:p>
            <a:r>
              <a:rPr lang="fa-IR" dirty="0" smtClean="0"/>
              <a:t>اولین اقدام وی باید کدام باشد؟</a:t>
            </a:r>
          </a:p>
          <a:p>
            <a:r>
              <a:rPr lang="fa-IR" dirty="0" smtClean="0"/>
              <a:t>چه اقداماتی در اولویت هستند؟</a:t>
            </a:r>
          </a:p>
          <a:p>
            <a:r>
              <a:rPr lang="fa-IR" dirty="0" smtClean="0"/>
              <a:t>اگر فشار خون بیمار 120/85 باشد کار اضافه ای لازم است؟</a:t>
            </a:r>
          </a:p>
          <a:p>
            <a:r>
              <a:rPr lang="fa-IR" dirty="0" err="1" smtClean="0"/>
              <a:t>ایا</a:t>
            </a:r>
            <a:r>
              <a:rPr lang="fa-IR" dirty="0" smtClean="0"/>
              <a:t> می توان اطمینان داد که بیمار فقط اضطراب دارد و دچار حمله </a:t>
            </a:r>
            <a:r>
              <a:rPr lang="fa-IR" dirty="0" err="1" smtClean="0"/>
              <a:t>پانیک</a:t>
            </a:r>
            <a:r>
              <a:rPr lang="fa-IR" dirty="0" smtClean="0"/>
              <a:t> شده است؟</a:t>
            </a:r>
          </a:p>
          <a:p>
            <a:r>
              <a:rPr lang="fa-IR" dirty="0" smtClean="0"/>
              <a:t>فورا بیمار را انتقال دهیم تا فوت وقت نشود؟ یا اقدامات اولیه ای هم لازم است؟ 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4703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ar User\Desktop\New folder (3)\imagesCAPL15U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716" y="48126"/>
            <a:ext cx="8726905" cy="68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11346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انواع پنومونی</a:t>
            </a:r>
            <a:r>
              <a:rPr lang="fa-IR" dirty="0" smtClean="0"/>
              <a:t>:1-پنومونی اکتسابی از جامعه 2-پنومونی اکتسابی از بیمارستان3-پنومونی ناشی از ونتیلاتور</a:t>
            </a:r>
          </a:p>
          <a:p>
            <a:endParaRPr lang="fa-IR" dirty="0"/>
          </a:p>
          <a:p>
            <a:r>
              <a:rPr lang="fa-IR" dirty="0" smtClean="0">
                <a:solidFill>
                  <a:srgbClr val="FF0000"/>
                </a:solidFill>
              </a:rPr>
              <a:t>راههای ورود </a:t>
            </a:r>
            <a:r>
              <a:rPr lang="fa-IR" dirty="0" err="1" smtClean="0">
                <a:solidFill>
                  <a:srgbClr val="FF0000"/>
                </a:solidFill>
              </a:rPr>
              <a:t>میکوارگانیسم</a:t>
            </a:r>
            <a:r>
              <a:rPr lang="fa-IR" dirty="0" smtClean="0">
                <a:solidFill>
                  <a:srgbClr val="FF0000"/>
                </a:solidFill>
              </a:rPr>
              <a:t> به ریه</a:t>
            </a:r>
          </a:p>
          <a:p>
            <a:r>
              <a:rPr lang="fa-IR" dirty="0" smtClean="0"/>
              <a:t>1-میکرواسپیراسیون ترشحات </a:t>
            </a:r>
            <a:r>
              <a:rPr lang="fa-IR" dirty="0" err="1" smtClean="0"/>
              <a:t>اوروفارنکس:شایعترین</a:t>
            </a:r>
            <a:r>
              <a:rPr lang="fa-IR" dirty="0" smtClean="0"/>
              <a:t> </a:t>
            </a:r>
            <a:r>
              <a:rPr lang="fa-IR" dirty="0" err="1" smtClean="0"/>
              <a:t>راه.مثل</a:t>
            </a:r>
            <a:r>
              <a:rPr lang="fa-IR" dirty="0" smtClean="0"/>
              <a:t> </a:t>
            </a:r>
            <a:r>
              <a:rPr lang="fa-IR" dirty="0" err="1" smtClean="0"/>
              <a:t>پنوموکوک</a:t>
            </a:r>
            <a:r>
              <a:rPr lang="fa-IR" dirty="0" smtClean="0"/>
              <a:t> و </a:t>
            </a:r>
            <a:r>
              <a:rPr lang="fa-IR" dirty="0" err="1" smtClean="0"/>
              <a:t>مایکو</a:t>
            </a:r>
            <a:r>
              <a:rPr lang="fa-IR" dirty="0" smtClean="0"/>
              <a:t> </a:t>
            </a:r>
            <a:r>
              <a:rPr lang="fa-IR" dirty="0" err="1" smtClean="0"/>
              <a:t>پلاسماو</a:t>
            </a:r>
            <a:r>
              <a:rPr lang="fa-IR" dirty="0" smtClean="0"/>
              <a:t>....</a:t>
            </a:r>
          </a:p>
          <a:p>
            <a:pPr marL="0" indent="0">
              <a:buNone/>
            </a:pPr>
            <a:r>
              <a:rPr lang="fa-IR" dirty="0" smtClean="0"/>
              <a:t>2-</a:t>
            </a:r>
            <a:r>
              <a:rPr lang="en-US" dirty="0" smtClean="0"/>
              <a:t>inhalation</a:t>
            </a:r>
            <a:r>
              <a:rPr lang="fa-IR" dirty="0" smtClean="0"/>
              <a:t>:سل و ویروس </a:t>
            </a:r>
            <a:r>
              <a:rPr lang="fa-IR" dirty="0" err="1" smtClean="0"/>
              <a:t>هاو</a:t>
            </a:r>
            <a:r>
              <a:rPr lang="fa-IR" dirty="0" smtClean="0"/>
              <a:t>....</a:t>
            </a:r>
          </a:p>
          <a:p>
            <a:pPr marL="0" indent="0">
              <a:buNone/>
            </a:pPr>
            <a:r>
              <a:rPr lang="fa-IR" dirty="0" smtClean="0"/>
              <a:t>3-هماتوژن:استاف </a:t>
            </a:r>
            <a:r>
              <a:rPr lang="fa-IR" dirty="0" err="1" smtClean="0"/>
              <a:t>اورئوس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4-مجاورتی </a:t>
            </a:r>
            <a:r>
              <a:rPr lang="fa-IR" dirty="0" err="1" smtClean="0"/>
              <a:t>ویا</a:t>
            </a:r>
            <a:r>
              <a:rPr lang="fa-IR" dirty="0" smtClean="0"/>
              <a:t> تلقیح مستقیم</a:t>
            </a:r>
          </a:p>
          <a:p>
            <a:pPr marL="0" indent="0">
              <a:buNone/>
            </a:pPr>
            <a:r>
              <a:rPr lang="fa-IR" dirty="0" smtClean="0"/>
              <a:t>5- </a:t>
            </a:r>
            <a:r>
              <a:rPr lang="fa-IR" dirty="0" err="1" smtClean="0"/>
              <a:t>ماکرو</a:t>
            </a:r>
            <a:r>
              <a:rPr lang="fa-IR" dirty="0" smtClean="0"/>
              <a:t> </a:t>
            </a:r>
            <a:r>
              <a:rPr lang="fa-IR" dirty="0" err="1" smtClean="0"/>
              <a:t>اسپیراسیون:تشنج</a:t>
            </a:r>
            <a:r>
              <a:rPr lang="fa-IR" dirty="0" smtClean="0"/>
              <a:t> </a:t>
            </a:r>
            <a:r>
              <a:rPr lang="fa-IR" dirty="0" err="1" smtClean="0"/>
              <a:t>وبعد</a:t>
            </a:r>
            <a:r>
              <a:rPr lang="fa-IR" dirty="0" smtClean="0"/>
              <a:t> جراحی</a:t>
            </a:r>
          </a:p>
          <a:p>
            <a:pPr marL="0" indent="0">
              <a:buNone/>
            </a:pPr>
            <a:endParaRPr lang="fa-IR" dirty="0" smtClean="0"/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err="1" smtClean="0"/>
              <a:t>پنومونی</a:t>
            </a:r>
            <a:r>
              <a:rPr lang="fa-IR" dirty="0" err="1" smtClean="0">
                <a:solidFill>
                  <a:srgbClr val="FF0000"/>
                </a:solidFill>
              </a:rPr>
              <a:t>:درگیری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err="1" smtClean="0">
                <a:solidFill>
                  <a:srgbClr val="FF0000"/>
                </a:solidFill>
              </a:rPr>
              <a:t>پارانشیم</a:t>
            </a:r>
            <a:r>
              <a:rPr lang="fa-IR" dirty="0" smtClean="0">
                <a:solidFill>
                  <a:srgbClr val="FF0000"/>
                </a:solidFill>
              </a:rPr>
              <a:t> ریه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18716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موها و شاخک های بینی</a:t>
            </a:r>
          </a:p>
          <a:p>
            <a:r>
              <a:rPr lang="fa-IR" dirty="0" err="1" smtClean="0"/>
              <a:t>رفلکس</a:t>
            </a:r>
            <a:r>
              <a:rPr lang="fa-IR" dirty="0" smtClean="0"/>
              <a:t> </a:t>
            </a:r>
            <a:r>
              <a:rPr lang="fa-IR" dirty="0" err="1" smtClean="0"/>
              <a:t>اغ</a:t>
            </a:r>
            <a:r>
              <a:rPr lang="fa-IR" dirty="0" smtClean="0"/>
              <a:t> زدن </a:t>
            </a:r>
            <a:r>
              <a:rPr lang="fa-IR" dirty="0" err="1" smtClean="0"/>
              <a:t>وسرفه</a:t>
            </a:r>
            <a:endParaRPr lang="fa-IR" dirty="0" smtClean="0"/>
          </a:p>
          <a:p>
            <a:r>
              <a:rPr lang="fa-IR" dirty="0" smtClean="0"/>
              <a:t>فلور طبیعی مخاط </a:t>
            </a:r>
            <a:r>
              <a:rPr lang="fa-IR" dirty="0" err="1" smtClean="0"/>
              <a:t>اوروفارنکس</a:t>
            </a:r>
            <a:endParaRPr lang="fa-IR" dirty="0" smtClean="0"/>
          </a:p>
          <a:p>
            <a:r>
              <a:rPr lang="fa-IR" dirty="0" smtClean="0"/>
              <a:t>ماکروفاژها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عوامل دفاعی ریه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08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err="1" smtClean="0"/>
              <a:t>الکلیسم</a:t>
            </a:r>
            <a:endParaRPr lang="fa-IR" dirty="0" smtClean="0"/>
          </a:p>
          <a:p>
            <a:r>
              <a:rPr lang="fa-IR" dirty="0" smtClean="0"/>
              <a:t>نقص ایمنی </a:t>
            </a:r>
          </a:p>
          <a:p>
            <a:r>
              <a:rPr lang="fa-IR" dirty="0" smtClean="0"/>
              <a:t>سن بالای 70 سال</a:t>
            </a:r>
          </a:p>
          <a:p>
            <a:r>
              <a:rPr lang="fa-IR" dirty="0" smtClean="0"/>
              <a:t>اسم </a:t>
            </a:r>
          </a:p>
          <a:p>
            <a:r>
              <a:rPr lang="fa-IR" dirty="0" smtClean="0"/>
              <a:t>اقامت در </a:t>
            </a:r>
            <a:r>
              <a:rPr lang="fa-IR" dirty="0" err="1" smtClean="0"/>
              <a:t>اسایشگاه</a:t>
            </a:r>
            <a:endParaRPr lang="fa-IR" dirty="0" smtClean="0"/>
          </a:p>
          <a:p>
            <a:r>
              <a:rPr lang="fa-IR" dirty="0" smtClean="0"/>
              <a:t>سیگار </a:t>
            </a:r>
            <a:r>
              <a:rPr lang="fa-IR" dirty="0" err="1" smtClean="0"/>
              <a:t>کشیدن:قویترین</a:t>
            </a:r>
            <a:r>
              <a:rPr lang="fa-IR" dirty="0" smtClean="0"/>
              <a:t> فاکتور در افراد جوان</a:t>
            </a: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فاکتور های خطر پنومونی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79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err="1" smtClean="0">
                <a:solidFill>
                  <a:srgbClr val="00B0F0"/>
                </a:solidFill>
              </a:rPr>
              <a:t>پنوموکوک</a:t>
            </a:r>
            <a:r>
              <a:rPr lang="fa-IR" dirty="0" smtClean="0"/>
              <a:t>:</a:t>
            </a:r>
            <a:r>
              <a:rPr lang="en-US" dirty="0" smtClean="0"/>
              <a:t>.</a:t>
            </a:r>
            <a:r>
              <a:rPr lang="en-US" dirty="0" err="1" smtClean="0"/>
              <a:t>copd</a:t>
            </a:r>
            <a:r>
              <a:rPr lang="en-US" dirty="0" smtClean="0"/>
              <a:t>.</a:t>
            </a:r>
            <a:r>
              <a:rPr lang="fa-IR" dirty="0" smtClean="0"/>
              <a:t>نارسایی </a:t>
            </a:r>
            <a:r>
              <a:rPr lang="fa-IR" dirty="0" err="1" smtClean="0"/>
              <a:t>قلبی.تشنج.الکل.سیگار</a:t>
            </a:r>
            <a:endParaRPr lang="fa-IR" dirty="0" smtClean="0"/>
          </a:p>
          <a:p>
            <a:endParaRPr lang="fa-IR" dirty="0" smtClean="0"/>
          </a:p>
          <a:p>
            <a:r>
              <a:rPr lang="fa-IR" dirty="0" err="1" smtClean="0">
                <a:solidFill>
                  <a:srgbClr val="00B0F0"/>
                </a:solidFill>
              </a:rPr>
              <a:t>لژیونلا</a:t>
            </a:r>
            <a:r>
              <a:rPr lang="fa-IR" dirty="0" err="1" smtClean="0"/>
              <a:t>:سیگار.مذکر.سرطان.دیابت.بدخیمی.نارسایی</a:t>
            </a:r>
            <a:r>
              <a:rPr lang="fa-IR" dirty="0" smtClean="0"/>
              <a:t> </a:t>
            </a:r>
            <a:r>
              <a:rPr lang="fa-IR" dirty="0" err="1" smtClean="0"/>
              <a:t>کلیه.مسافرت</a:t>
            </a:r>
            <a:r>
              <a:rPr lang="fa-IR" dirty="0" smtClean="0"/>
              <a:t> با کشتی یا اقامت اخیر در هتل</a:t>
            </a:r>
          </a:p>
          <a:p>
            <a:endParaRPr lang="fa-IR" dirty="0" smtClean="0"/>
          </a:p>
          <a:p>
            <a:r>
              <a:rPr lang="fa-IR" dirty="0" err="1" smtClean="0">
                <a:solidFill>
                  <a:srgbClr val="00B0F0"/>
                </a:solidFill>
              </a:rPr>
              <a:t>پسودو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  <a:r>
              <a:rPr lang="fa-IR" dirty="0" err="1" smtClean="0">
                <a:solidFill>
                  <a:srgbClr val="00B0F0"/>
                </a:solidFill>
              </a:rPr>
              <a:t>موناس</a:t>
            </a:r>
            <a:r>
              <a:rPr lang="fa-IR" dirty="0" err="1" smtClean="0"/>
              <a:t>:الکل</a:t>
            </a:r>
            <a:r>
              <a:rPr lang="fa-IR" dirty="0" smtClean="0"/>
              <a:t> .نارسایی قلب و </a:t>
            </a:r>
            <a:r>
              <a:rPr lang="fa-IR" dirty="0" err="1" smtClean="0"/>
              <a:t>کلیه.درمان</a:t>
            </a:r>
            <a:r>
              <a:rPr lang="fa-IR" dirty="0" smtClean="0"/>
              <a:t> ضد میکروبی </a:t>
            </a:r>
            <a:r>
              <a:rPr lang="fa-IR" dirty="0" err="1" smtClean="0"/>
              <a:t>اخیر.بستری</a:t>
            </a:r>
            <a:r>
              <a:rPr lang="fa-IR" dirty="0" smtClean="0"/>
              <a:t> اخیر در بیمارستان</a:t>
            </a:r>
          </a:p>
          <a:p>
            <a:endParaRPr lang="fa-IR" dirty="0" smtClean="0"/>
          </a:p>
          <a:p>
            <a:r>
              <a:rPr lang="fa-IR" dirty="0" err="1" smtClean="0">
                <a:solidFill>
                  <a:srgbClr val="00B0F0"/>
                </a:solidFill>
              </a:rPr>
              <a:t>استافیلوکوکی</a:t>
            </a:r>
            <a:r>
              <a:rPr lang="fa-IR" dirty="0" err="1" smtClean="0"/>
              <a:t>:جوانان</a:t>
            </a:r>
            <a:r>
              <a:rPr lang="fa-IR" dirty="0" smtClean="0"/>
              <a:t> بی </a:t>
            </a:r>
            <a:r>
              <a:rPr lang="fa-IR" dirty="0" err="1" smtClean="0"/>
              <a:t>خانمان.همجنس</a:t>
            </a:r>
            <a:r>
              <a:rPr lang="fa-IR" dirty="0" smtClean="0"/>
              <a:t> </a:t>
            </a:r>
            <a:r>
              <a:rPr lang="fa-IR" dirty="0" err="1" smtClean="0"/>
              <a:t>بازان.زندانیان.سربازان.کودکان</a:t>
            </a:r>
            <a:r>
              <a:rPr lang="fa-IR" dirty="0" smtClean="0"/>
              <a:t> مهد </a:t>
            </a:r>
            <a:r>
              <a:rPr lang="fa-IR" dirty="0" err="1" smtClean="0"/>
              <a:t>کودک.کشتی</a:t>
            </a:r>
            <a:r>
              <a:rPr lang="fa-IR" dirty="0" smtClean="0"/>
              <a:t> گیران</a:t>
            </a:r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فاکتور خطر خاص یک میکروب</a:t>
            </a:r>
            <a:r>
              <a:rPr lang="fa-IR" dirty="0" smtClean="0"/>
              <a:t>: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04603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شایعترین علت پنومونی :</a:t>
            </a:r>
            <a:r>
              <a:rPr lang="fa-IR" dirty="0" err="1" smtClean="0"/>
              <a:t>پنوموکوک</a:t>
            </a:r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خلط </a:t>
            </a:r>
            <a:r>
              <a:rPr lang="fa-IR" dirty="0" err="1" smtClean="0"/>
              <a:t>اجری:پنوموکوک</a:t>
            </a:r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بیشترین </a:t>
            </a:r>
            <a:r>
              <a:rPr lang="fa-IR" dirty="0" err="1" smtClean="0"/>
              <a:t>باکتریمی:پنوموکوک</a:t>
            </a:r>
            <a:endParaRPr lang="fa-IR" dirty="0" smtClean="0"/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14011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تب</a:t>
            </a:r>
          </a:p>
          <a:p>
            <a:r>
              <a:rPr lang="fa-IR" dirty="0" err="1" smtClean="0"/>
              <a:t>تاکیکاردی</a:t>
            </a:r>
            <a:endParaRPr lang="fa-IR" dirty="0" smtClean="0"/>
          </a:p>
          <a:p>
            <a:r>
              <a:rPr lang="fa-IR" dirty="0" smtClean="0"/>
              <a:t>لرز</a:t>
            </a:r>
          </a:p>
          <a:p>
            <a:r>
              <a:rPr lang="fa-IR" dirty="0" smtClean="0"/>
              <a:t>تعریق </a:t>
            </a:r>
          </a:p>
          <a:p>
            <a:r>
              <a:rPr lang="fa-IR" dirty="0" smtClean="0"/>
              <a:t>سرفه</a:t>
            </a:r>
          </a:p>
          <a:p>
            <a:r>
              <a:rPr lang="fa-IR" dirty="0" smtClean="0"/>
              <a:t>درد </a:t>
            </a:r>
            <a:r>
              <a:rPr lang="fa-IR" dirty="0" err="1" smtClean="0"/>
              <a:t>پلورتیک</a:t>
            </a:r>
            <a:r>
              <a:rPr lang="fa-IR" dirty="0" smtClean="0"/>
              <a:t> قفسه سینه</a:t>
            </a:r>
          </a:p>
          <a:p>
            <a:r>
              <a:rPr lang="fa-IR" dirty="0" smtClean="0"/>
              <a:t>تنگی نفس شدید</a:t>
            </a:r>
          </a:p>
          <a:p>
            <a:r>
              <a:rPr lang="fa-IR" dirty="0" smtClean="0"/>
              <a:t>علائم گوارشی</a:t>
            </a:r>
          </a:p>
          <a:p>
            <a:r>
              <a:rPr lang="fa-IR" dirty="0" smtClean="0"/>
              <a:t>خستگی ،</a:t>
            </a:r>
            <a:r>
              <a:rPr lang="fa-IR" dirty="0" err="1" smtClean="0"/>
              <a:t>سردرد،درد</a:t>
            </a:r>
            <a:r>
              <a:rPr lang="fa-IR" dirty="0" smtClean="0"/>
              <a:t> عضلانی</a:t>
            </a:r>
          </a:p>
          <a:p>
            <a:r>
              <a:rPr lang="fa-IR" dirty="0" smtClean="0"/>
              <a:t>استفاده از عضلات فرعی</a:t>
            </a:r>
          </a:p>
          <a:p>
            <a:r>
              <a:rPr lang="fa-IR" dirty="0" smtClean="0"/>
              <a:t>تاکی پنه</a:t>
            </a:r>
          </a:p>
          <a:p>
            <a:r>
              <a:rPr lang="fa-IR" dirty="0" smtClean="0"/>
              <a:t>صداهای ریوی غیر نرمال</a:t>
            </a:r>
          </a:p>
          <a:p>
            <a:r>
              <a:rPr lang="fa-IR" dirty="0" smtClean="0"/>
              <a:t>اختلال </a:t>
            </a:r>
            <a:r>
              <a:rPr lang="fa-IR" smtClean="0"/>
              <a:t>سطح هوشیاری</a:t>
            </a: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تظاهرات بالینی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90067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a-IR" dirty="0" smtClean="0"/>
              <a:t>تشخیص نیازمند </a:t>
            </a:r>
            <a:r>
              <a:rPr lang="fa-IR" dirty="0" smtClean="0">
                <a:solidFill>
                  <a:srgbClr val="FF0000"/>
                </a:solidFill>
              </a:rPr>
              <a:t>عکس قفسه سینه </a:t>
            </a:r>
            <a:r>
              <a:rPr lang="fa-IR" dirty="0" smtClean="0"/>
              <a:t>است.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ddx</a:t>
            </a:r>
            <a:r>
              <a:rPr lang="fa-IR" dirty="0" smtClean="0"/>
              <a:t>:برونشیت </a:t>
            </a:r>
            <a:r>
              <a:rPr lang="fa-IR" dirty="0" err="1" smtClean="0"/>
              <a:t>حاد.تشدید</a:t>
            </a:r>
            <a:r>
              <a:rPr lang="fa-IR" dirty="0" smtClean="0"/>
              <a:t> برونشیت </a:t>
            </a:r>
            <a:r>
              <a:rPr lang="fa-IR" dirty="0" err="1" smtClean="0"/>
              <a:t>مزمن.نارسایی</a:t>
            </a:r>
            <a:r>
              <a:rPr lang="fa-IR" dirty="0" smtClean="0"/>
              <a:t> </a:t>
            </a:r>
            <a:r>
              <a:rPr lang="fa-IR" dirty="0" err="1" smtClean="0"/>
              <a:t>قلبی.امبولی</a:t>
            </a:r>
            <a:r>
              <a:rPr lang="fa-IR" dirty="0" smtClean="0"/>
              <a:t> ریه. .</a:t>
            </a:r>
            <a:r>
              <a:rPr lang="fa-IR" dirty="0" err="1" smtClean="0"/>
              <a:t>پنومونیت</a:t>
            </a:r>
            <a:r>
              <a:rPr lang="fa-IR" dirty="0" smtClean="0"/>
              <a:t> رادیو تراپی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حساسیت معاینه فیزیکی 58 درصد و ویژگی معاینه فیزیکی 67 درصد است.</a:t>
            </a:r>
          </a:p>
          <a:p>
            <a:pPr>
              <a:buFont typeface="Wingdings" pitchFamily="2" charset="2"/>
              <a:buChar char="Ø"/>
            </a:pPr>
            <a:r>
              <a:rPr lang="fa-IR" dirty="0" err="1" smtClean="0"/>
              <a:t>پنوماتوسل</a:t>
            </a:r>
            <a:r>
              <a:rPr lang="fa-IR" dirty="0" smtClean="0"/>
              <a:t> در عکس ریه به نفع </a:t>
            </a:r>
            <a:r>
              <a:rPr lang="fa-IR" dirty="0" err="1" smtClean="0"/>
              <a:t>استاف</a:t>
            </a:r>
            <a:r>
              <a:rPr lang="fa-IR" dirty="0" smtClean="0"/>
              <a:t> </a:t>
            </a:r>
            <a:r>
              <a:rPr lang="fa-IR" dirty="0" err="1" smtClean="0"/>
              <a:t>اورئوس</a:t>
            </a:r>
            <a:r>
              <a:rPr lang="fa-IR" dirty="0" smtClean="0"/>
              <a:t> و حفره در </a:t>
            </a:r>
            <a:r>
              <a:rPr lang="fa-IR" dirty="0" err="1" smtClean="0"/>
              <a:t>لوب</a:t>
            </a:r>
            <a:r>
              <a:rPr lang="fa-IR" dirty="0" smtClean="0"/>
              <a:t> فوقانی به نفع سل است.</a:t>
            </a:r>
          </a:p>
          <a:p>
            <a:pPr>
              <a:buFont typeface="Wingdings" pitchFamily="2" charset="2"/>
              <a:buChar char="Ø"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7157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به جز 2 درصد بیمارانی که در </a:t>
            </a:r>
            <a:r>
              <a:rPr lang="en-US" dirty="0" err="1" smtClean="0"/>
              <a:t>icu</a:t>
            </a:r>
            <a:r>
              <a:rPr lang="fa-IR" dirty="0" smtClean="0"/>
              <a:t>بستری هستند درمان ویژه یک پاتوژن </a:t>
            </a:r>
            <a:r>
              <a:rPr lang="fa-IR" dirty="0" err="1" smtClean="0"/>
              <a:t>ارجحیتی</a:t>
            </a:r>
            <a:r>
              <a:rPr lang="fa-IR" dirty="0" smtClean="0"/>
              <a:t> بر درمان </a:t>
            </a:r>
            <a:r>
              <a:rPr lang="fa-IR" dirty="0" err="1" smtClean="0"/>
              <a:t>امپریک</a:t>
            </a:r>
            <a:r>
              <a:rPr lang="fa-IR" dirty="0" smtClean="0"/>
              <a:t> ندارد.</a:t>
            </a:r>
          </a:p>
          <a:p>
            <a:endParaRPr lang="fa-IR" dirty="0"/>
          </a:p>
          <a:p>
            <a:r>
              <a:rPr lang="fa-IR" dirty="0" smtClean="0"/>
              <a:t>رنگ </a:t>
            </a:r>
            <a:r>
              <a:rPr lang="fa-IR" dirty="0" err="1" smtClean="0"/>
              <a:t>امیزی</a:t>
            </a:r>
            <a:r>
              <a:rPr lang="fa-IR" dirty="0" smtClean="0"/>
              <a:t> و کشت </a:t>
            </a:r>
            <a:r>
              <a:rPr lang="fa-IR" dirty="0" err="1" smtClean="0"/>
              <a:t>خلط:اطمینان</a:t>
            </a:r>
            <a:r>
              <a:rPr lang="fa-IR" dirty="0" smtClean="0"/>
              <a:t> از مناسب بودن خلط</a:t>
            </a:r>
          </a:p>
          <a:p>
            <a:pPr marL="0" indent="0">
              <a:buNone/>
            </a:pPr>
            <a:r>
              <a:rPr lang="fa-IR" dirty="0"/>
              <a:t> </a:t>
            </a:r>
            <a:r>
              <a:rPr lang="fa-IR" dirty="0" smtClean="0"/>
              <a:t>                                 شناسایی برخی ارگانیسم ها</a:t>
            </a:r>
          </a:p>
          <a:p>
            <a:r>
              <a:rPr lang="fa-IR" dirty="0" smtClean="0"/>
              <a:t>کشت و </a:t>
            </a:r>
            <a:r>
              <a:rPr lang="fa-IR" dirty="0" err="1" smtClean="0"/>
              <a:t>اسمیر</a:t>
            </a:r>
            <a:r>
              <a:rPr lang="fa-IR" dirty="0" smtClean="0"/>
              <a:t> مایع جنب</a:t>
            </a:r>
          </a:p>
          <a:p>
            <a:r>
              <a:rPr lang="fa-IR" dirty="0" smtClean="0"/>
              <a:t>نمونه گیری به کمک </a:t>
            </a:r>
            <a:r>
              <a:rPr lang="fa-IR" dirty="0" err="1" smtClean="0"/>
              <a:t>ساکشن</a:t>
            </a:r>
            <a:r>
              <a:rPr lang="fa-IR" dirty="0" smtClean="0"/>
              <a:t> یا </a:t>
            </a:r>
            <a:r>
              <a:rPr lang="en-US" dirty="0" smtClean="0"/>
              <a:t>BAL</a:t>
            </a:r>
          </a:p>
          <a:p>
            <a:r>
              <a:rPr lang="fa-IR" dirty="0" smtClean="0"/>
              <a:t>کشت </a:t>
            </a:r>
            <a:r>
              <a:rPr lang="fa-IR" dirty="0" err="1" smtClean="0"/>
              <a:t>خون:شایعترین</a:t>
            </a:r>
            <a:r>
              <a:rPr lang="fa-IR" dirty="0" smtClean="0"/>
              <a:t> جرم </a:t>
            </a:r>
            <a:r>
              <a:rPr lang="fa-IR" dirty="0" err="1" smtClean="0"/>
              <a:t>پنوموکوک</a:t>
            </a:r>
            <a:r>
              <a:rPr lang="fa-IR" dirty="0" smtClean="0"/>
              <a:t>------در همه بیماران لازم نیست مگر در بیماران </a:t>
            </a:r>
            <a:r>
              <a:rPr lang="fa-IR" dirty="0" err="1" smtClean="0"/>
              <a:t>نوتروپنی</a:t>
            </a:r>
            <a:r>
              <a:rPr lang="fa-IR" dirty="0" smtClean="0"/>
              <a:t> ثانویه به </a:t>
            </a:r>
            <a:r>
              <a:rPr lang="fa-IR" dirty="0" err="1" smtClean="0"/>
              <a:t>پنومونی،فقدان</a:t>
            </a:r>
            <a:r>
              <a:rPr lang="fa-IR" dirty="0" smtClean="0"/>
              <a:t> </a:t>
            </a:r>
            <a:r>
              <a:rPr lang="fa-IR" dirty="0" err="1" smtClean="0"/>
              <a:t>طحال،نقص</a:t>
            </a:r>
            <a:r>
              <a:rPr lang="fa-IR" dirty="0" smtClean="0"/>
              <a:t> </a:t>
            </a:r>
            <a:r>
              <a:rPr lang="fa-IR" dirty="0" err="1" smtClean="0"/>
              <a:t>کمپلمان،بیماری</a:t>
            </a:r>
            <a:r>
              <a:rPr lang="fa-IR" dirty="0" smtClean="0"/>
              <a:t> مزمن کبدی،</a:t>
            </a:r>
            <a:r>
              <a:rPr lang="fa-IR" dirty="0"/>
              <a:t> </a:t>
            </a:r>
            <a:r>
              <a:rPr lang="fa-IR" dirty="0" smtClean="0"/>
              <a:t>پنومونی اکتسابی </a:t>
            </a:r>
            <a:r>
              <a:rPr lang="fa-IR" dirty="0" err="1" smtClean="0"/>
              <a:t>ازجامعه</a:t>
            </a:r>
            <a:r>
              <a:rPr lang="fa-IR" dirty="0" smtClean="0"/>
              <a:t> شدید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تشخیص </a:t>
            </a:r>
            <a:r>
              <a:rPr lang="fa-IR" dirty="0" err="1" smtClean="0"/>
              <a:t>ازمایشگاهی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94511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تست </a:t>
            </a:r>
            <a:r>
              <a:rPr lang="fa-IR" dirty="0" err="1" smtClean="0"/>
              <a:t>انتی</a:t>
            </a:r>
            <a:r>
              <a:rPr lang="fa-IR" dirty="0" smtClean="0"/>
              <a:t> </a:t>
            </a:r>
            <a:r>
              <a:rPr lang="fa-IR" dirty="0" err="1" smtClean="0"/>
              <a:t>ژنی:برای</a:t>
            </a:r>
            <a:r>
              <a:rPr lang="fa-IR" dirty="0" smtClean="0"/>
              <a:t> </a:t>
            </a:r>
            <a:r>
              <a:rPr lang="fa-IR" dirty="0" err="1" smtClean="0"/>
              <a:t>لژیونلا</a:t>
            </a:r>
            <a:r>
              <a:rPr lang="fa-IR" dirty="0" smtClean="0"/>
              <a:t> زیر گروه یک و </a:t>
            </a:r>
            <a:r>
              <a:rPr lang="fa-IR" dirty="0" err="1" smtClean="0"/>
              <a:t>انفلوانزا</a:t>
            </a:r>
            <a:r>
              <a:rPr lang="fa-IR" dirty="0" smtClean="0"/>
              <a:t>،</a:t>
            </a:r>
            <a:r>
              <a:rPr lang="en-US" dirty="0" smtClean="0"/>
              <a:t>RSV</a:t>
            </a:r>
          </a:p>
          <a:p>
            <a:r>
              <a:rPr lang="en-US" dirty="0" smtClean="0"/>
              <a:t>PCR</a:t>
            </a:r>
            <a:r>
              <a:rPr lang="fa-IR" dirty="0" smtClean="0"/>
              <a:t>:برای سل ،</a:t>
            </a:r>
            <a:r>
              <a:rPr lang="fa-IR" dirty="0" err="1" smtClean="0"/>
              <a:t>لژیونلا،مایکوپلاسما،کلامیدیا</a:t>
            </a:r>
            <a:endParaRPr lang="fa-IR" dirty="0" smtClean="0"/>
          </a:p>
          <a:p>
            <a:r>
              <a:rPr lang="fa-IR" dirty="0" smtClean="0"/>
              <a:t>سرولوژی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38489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6" y="116632"/>
            <a:ext cx="9160042" cy="676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6590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a-IR" dirty="0" smtClean="0"/>
              <a:t>شاخص شدت پنومونی</a:t>
            </a:r>
          </a:p>
          <a:p>
            <a:pPr>
              <a:buFont typeface="Wingdings" pitchFamily="2" charset="2"/>
              <a:buChar char="Ø"/>
            </a:pPr>
            <a:r>
              <a:rPr lang="fa-IR" dirty="0" smtClean="0"/>
              <a:t>معیارهای </a:t>
            </a:r>
            <a:r>
              <a:rPr lang="en-US" dirty="0" smtClean="0"/>
              <a:t>CURB-65</a:t>
            </a:r>
            <a:r>
              <a:rPr lang="fa-IR" dirty="0" smtClean="0"/>
              <a:t>:</a:t>
            </a:r>
          </a:p>
          <a:p>
            <a:pPr marL="0" indent="0">
              <a:buNone/>
            </a:pPr>
            <a:r>
              <a:rPr lang="fa-IR" dirty="0" smtClean="0"/>
              <a:t>اختلال هوشیاری-اوره بیش از 7-تعدادتنفس بیش از 30-مشار خون </a:t>
            </a:r>
            <a:r>
              <a:rPr lang="fa-IR" dirty="0" err="1" smtClean="0"/>
              <a:t>سیستولی</a:t>
            </a:r>
            <a:r>
              <a:rPr lang="fa-IR" dirty="0" smtClean="0"/>
              <a:t> بیش از 90 یا </a:t>
            </a:r>
            <a:r>
              <a:rPr lang="fa-IR" dirty="0" err="1" smtClean="0"/>
              <a:t>دیاستولی</a:t>
            </a:r>
            <a:r>
              <a:rPr lang="fa-IR" dirty="0" smtClean="0"/>
              <a:t> کمتر از 65</a:t>
            </a:r>
          </a:p>
          <a:p>
            <a:pPr marL="0" indent="0">
              <a:buNone/>
            </a:pPr>
            <a:endParaRPr lang="fa-IR" dirty="0"/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نمره صفر =درمان سرپایی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نمره 2=  بستری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نمره 3 یا بیشتر= بستری در ای سی یو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درمان بستری یا سرپایی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01495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اکسیژن </a:t>
            </a:r>
            <a:r>
              <a:rPr lang="fa-IR" dirty="0" err="1" smtClean="0">
                <a:solidFill>
                  <a:srgbClr val="FF0000"/>
                </a:solidFill>
              </a:rPr>
              <a:t>نازال</a:t>
            </a:r>
            <a:endParaRPr lang="fa-IR" dirty="0" smtClean="0">
              <a:solidFill>
                <a:srgbClr val="FF0000"/>
              </a:solidFill>
            </a:endParaRPr>
          </a:p>
          <a:p>
            <a:r>
              <a:rPr lang="fa-IR" dirty="0" smtClean="0"/>
              <a:t>برقراری </a:t>
            </a:r>
            <a:r>
              <a:rPr lang="fa-IR" dirty="0" smtClean="0">
                <a:solidFill>
                  <a:srgbClr val="FF0000"/>
                </a:solidFill>
              </a:rPr>
              <a:t>راه وریدی و هیدراسیون </a:t>
            </a:r>
            <a:r>
              <a:rPr lang="fa-IR" dirty="0" smtClean="0"/>
              <a:t>بیمار در صورت نیاز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پالس اکسی متری </a:t>
            </a:r>
            <a:r>
              <a:rPr lang="fa-IR" dirty="0" smtClean="0"/>
              <a:t>در صورت تنگی نفس و </a:t>
            </a:r>
            <a:r>
              <a:rPr lang="fa-IR" dirty="0" err="1" smtClean="0"/>
              <a:t>سیانوز</a:t>
            </a:r>
            <a:endParaRPr lang="fa-IR" dirty="0" smtClean="0"/>
          </a:p>
          <a:p>
            <a:r>
              <a:rPr lang="fa-IR" dirty="0" smtClean="0"/>
              <a:t>اندازه گیری </a:t>
            </a:r>
            <a:r>
              <a:rPr lang="fa-IR" dirty="0" smtClean="0">
                <a:solidFill>
                  <a:srgbClr val="FF0000"/>
                </a:solidFill>
              </a:rPr>
              <a:t>علایم حیاتی </a:t>
            </a:r>
            <a:r>
              <a:rPr lang="fa-IR" dirty="0" smtClean="0"/>
              <a:t>به خصوص تب</a:t>
            </a:r>
          </a:p>
          <a:p>
            <a:r>
              <a:rPr lang="fa-IR" dirty="0" smtClean="0"/>
              <a:t>در صورت لزوم </a:t>
            </a:r>
            <a:r>
              <a:rPr lang="fa-IR" dirty="0" smtClean="0">
                <a:solidFill>
                  <a:srgbClr val="FF0000"/>
                </a:solidFill>
              </a:rPr>
              <a:t>برقراری راه هوایی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کاهش تب در افراد خاص مثل زنان حامله ،افراد </a:t>
            </a:r>
            <a:r>
              <a:rPr lang="fa-IR" dirty="0" err="1" smtClean="0">
                <a:solidFill>
                  <a:srgbClr val="FF0000"/>
                </a:solidFill>
              </a:rPr>
              <a:t>مسن،بچه</a:t>
            </a:r>
            <a:r>
              <a:rPr lang="fa-IR" dirty="0" smtClean="0">
                <a:solidFill>
                  <a:srgbClr val="FF0000"/>
                </a:solidFill>
              </a:rPr>
              <a:t> ها،....</a:t>
            </a:r>
          </a:p>
          <a:p>
            <a:pPr marL="0" indent="0">
              <a:buNone/>
            </a:pPr>
            <a:endParaRPr lang="fa-IR" dirty="0" smtClean="0"/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اقدامات پیش بیمارستانی</a:t>
            </a:r>
            <a:br>
              <a:rPr lang="fa-IR" dirty="0" smtClean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8408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err="1" smtClean="0">
                <a:solidFill>
                  <a:srgbClr val="FF0000"/>
                </a:solidFill>
              </a:rPr>
              <a:t>اگرفرد</a:t>
            </a:r>
            <a:r>
              <a:rPr lang="fa-IR" dirty="0" smtClean="0">
                <a:solidFill>
                  <a:srgbClr val="FF0000"/>
                </a:solidFill>
              </a:rPr>
              <a:t> سالم باشد</a:t>
            </a:r>
            <a:r>
              <a:rPr lang="fa-IR" dirty="0" smtClean="0"/>
              <a:t>:1-</a:t>
            </a:r>
            <a:r>
              <a:rPr lang="en-US" dirty="0" err="1" smtClean="0"/>
              <a:t>Ab</a:t>
            </a:r>
            <a:r>
              <a:rPr lang="fa-IR" dirty="0" smtClean="0"/>
              <a:t>اخیر </a:t>
            </a:r>
            <a:r>
              <a:rPr lang="fa-IR" dirty="0" err="1" smtClean="0"/>
              <a:t>نگرفته:بتا</a:t>
            </a:r>
            <a:r>
              <a:rPr lang="fa-IR" dirty="0" smtClean="0"/>
              <a:t> </a:t>
            </a:r>
            <a:r>
              <a:rPr lang="fa-IR" dirty="0" err="1" smtClean="0"/>
              <a:t>لاکتام،ماکرولید،داکسی</a:t>
            </a:r>
            <a:r>
              <a:rPr lang="fa-IR" dirty="0" smtClean="0"/>
              <a:t> </a:t>
            </a:r>
            <a:r>
              <a:rPr lang="fa-IR" dirty="0" err="1" smtClean="0"/>
              <a:t>سیکلین</a:t>
            </a:r>
            <a:endParaRPr lang="fa-IR" dirty="0" smtClean="0"/>
          </a:p>
          <a:p>
            <a:pPr marL="0" indent="0">
              <a:buNone/>
            </a:pPr>
            <a:r>
              <a:rPr lang="fa-IR" dirty="0"/>
              <a:t> </a:t>
            </a:r>
            <a:r>
              <a:rPr lang="fa-IR" dirty="0" smtClean="0"/>
              <a:t>                       2-</a:t>
            </a:r>
            <a:r>
              <a:rPr lang="en-US" dirty="0" err="1" smtClean="0"/>
              <a:t>Ab</a:t>
            </a:r>
            <a:r>
              <a:rPr lang="fa-IR" dirty="0" smtClean="0"/>
              <a:t>اخیر </a:t>
            </a:r>
            <a:r>
              <a:rPr lang="fa-IR" dirty="0" err="1" smtClean="0"/>
              <a:t>گرفته:کینولون</a:t>
            </a:r>
            <a:r>
              <a:rPr lang="fa-IR" dirty="0" smtClean="0"/>
              <a:t> تنفسی یا </a:t>
            </a:r>
            <a:r>
              <a:rPr lang="fa-IR" dirty="0" err="1" smtClean="0"/>
              <a:t>ماکرولید+اموکسی</a:t>
            </a:r>
            <a:r>
              <a:rPr lang="fa-IR" dirty="0" smtClean="0"/>
              <a:t> با دوز بالا </a:t>
            </a:r>
            <a:r>
              <a:rPr lang="fa-IR" dirty="0" err="1" smtClean="0"/>
              <a:t>یاکواموکسی</a:t>
            </a:r>
            <a:r>
              <a:rPr lang="fa-IR" dirty="0" smtClean="0"/>
              <a:t> با دوز بالا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>
                <a:solidFill>
                  <a:srgbClr val="FF0000"/>
                </a:solidFill>
              </a:rPr>
              <a:t>اگر فرد بیماری زمینه ای </a:t>
            </a:r>
            <a:r>
              <a:rPr lang="fa-IR" dirty="0" err="1" smtClean="0">
                <a:solidFill>
                  <a:srgbClr val="FF0000"/>
                </a:solidFill>
              </a:rPr>
              <a:t>دارد</a:t>
            </a:r>
            <a:r>
              <a:rPr lang="fa-IR" dirty="0" err="1" smtClean="0"/>
              <a:t>:ماکرولید</a:t>
            </a:r>
            <a:r>
              <a:rPr lang="fa-IR" dirty="0" smtClean="0"/>
              <a:t> +</a:t>
            </a:r>
            <a:r>
              <a:rPr lang="fa-IR" dirty="0" err="1" smtClean="0"/>
              <a:t>بتالاکتام</a:t>
            </a:r>
            <a:r>
              <a:rPr lang="fa-IR" dirty="0" smtClean="0"/>
              <a:t> یا </a:t>
            </a:r>
            <a:r>
              <a:rPr lang="fa-IR" dirty="0" err="1" smtClean="0"/>
              <a:t>کینولون</a:t>
            </a:r>
            <a:r>
              <a:rPr lang="fa-IR" dirty="0" smtClean="0"/>
              <a:t> تنفسی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درمان سر پایی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274647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احتمال عفونت به دلیل </a:t>
            </a:r>
            <a:r>
              <a:rPr lang="fa-IR" dirty="0" err="1" smtClean="0">
                <a:solidFill>
                  <a:srgbClr val="FF0000"/>
                </a:solidFill>
              </a:rPr>
              <a:t>اسپیراسیون</a:t>
            </a:r>
            <a:r>
              <a:rPr lang="fa-IR" dirty="0" err="1" smtClean="0"/>
              <a:t>:کواموکسی</a:t>
            </a:r>
            <a:r>
              <a:rPr lang="fa-IR" dirty="0" smtClean="0"/>
              <a:t> </a:t>
            </a:r>
            <a:r>
              <a:rPr lang="fa-IR" dirty="0" err="1" smtClean="0"/>
              <a:t>کلاو،کلیندامایسین</a:t>
            </a:r>
            <a:r>
              <a:rPr lang="fa-IR" dirty="0" smtClean="0"/>
              <a:t> یا </a:t>
            </a:r>
            <a:r>
              <a:rPr lang="fa-IR" dirty="0" err="1" smtClean="0"/>
              <a:t>امپی</a:t>
            </a:r>
            <a:r>
              <a:rPr lang="fa-IR" dirty="0" smtClean="0"/>
              <a:t> </a:t>
            </a:r>
            <a:r>
              <a:rPr lang="fa-IR" dirty="0" err="1" smtClean="0"/>
              <a:t>سولباکتام</a:t>
            </a:r>
            <a:r>
              <a:rPr lang="fa-IR" dirty="0" smtClean="0"/>
              <a:t> در بیمار بستری</a:t>
            </a:r>
          </a:p>
          <a:p>
            <a:endParaRPr lang="fa-IR" dirty="0"/>
          </a:p>
          <a:p>
            <a:r>
              <a:rPr lang="fa-IR" dirty="0" err="1" smtClean="0">
                <a:solidFill>
                  <a:srgbClr val="FF0000"/>
                </a:solidFill>
              </a:rPr>
              <a:t>انفلوانزا</a:t>
            </a:r>
            <a:r>
              <a:rPr lang="fa-IR" dirty="0" smtClean="0">
                <a:solidFill>
                  <a:srgbClr val="FF0000"/>
                </a:solidFill>
              </a:rPr>
              <a:t> و به دنبال ان سوار شدن </a:t>
            </a:r>
            <a:r>
              <a:rPr lang="fa-IR" dirty="0" err="1" smtClean="0">
                <a:solidFill>
                  <a:srgbClr val="FF0000"/>
                </a:solidFill>
              </a:rPr>
              <a:t>باکتریال</a:t>
            </a:r>
            <a:r>
              <a:rPr lang="fa-IR" dirty="0" err="1" smtClean="0"/>
              <a:t>:وانکومایسین</a:t>
            </a:r>
            <a:r>
              <a:rPr lang="fa-IR" dirty="0" smtClean="0"/>
              <a:t> یا </a:t>
            </a:r>
            <a:r>
              <a:rPr lang="fa-IR" dirty="0" err="1" smtClean="0"/>
              <a:t>لینزولید</a:t>
            </a:r>
            <a:r>
              <a:rPr lang="fa-IR" dirty="0" smtClean="0"/>
              <a:t> .....</a:t>
            </a: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8033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err="1" smtClean="0"/>
              <a:t>کینولون</a:t>
            </a:r>
            <a:r>
              <a:rPr lang="fa-IR" dirty="0" smtClean="0"/>
              <a:t> تنفسی یا </a:t>
            </a:r>
            <a:r>
              <a:rPr lang="fa-IR" dirty="0" err="1" smtClean="0"/>
              <a:t>ماکرولید</a:t>
            </a:r>
            <a:r>
              <a:rPr lang="fa-IR" dirty="0" smtClean="0"/>
              <a:t> +</a:t>
            </a:r>
            <a:r>
              <a:rPr lang="fa-IR" dirty="0" err="1" smtClean="0"/>
              <a:t>بتالاکتام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درمان در بیمار </a:t>
            </a:r>
            <a:r>
              <a:rPr lang="fa-IR" dirty="0" smtClean="0">
                <a:solidFill>
                  <a:srgbClr val="FF0000"/>
                </a:solidFill>
              </a:rPr>
              <a:t>بستری در بخش داخلی</a:t>
            </a:r>
            <a:endParaRPr lang="fa-I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64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fa-IR" dirty="0" smtClean="0"/>
              <a:t>شایعترین محل </a:t>
            </a:r>
            <a:r>
              <a:rPr lang="fa-IR" dirty="0" err="1" smtClean="0"/>
              <a:t>امبولی</a:t>
            </a:r>
            <a:r>
              <a:rPr lang="fa-IR" dirty="0" smtClean="0"/>
              <a:t> </a:t>
            </a:r>
            <a:r>
              <a:rPr lang="fa-IR" dirty="0" err="1" smtClean="0">
                <a:solidFill>
                  <a:srgbClr val="FF0000"/>
                </a:solidFill>
              </a:rPr>
              <a:t>وریدهای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err="1" smtClean="0">
                <a:solidFill>
                  <a:srgbClr val="FF0000"/>
                </a:solidFill>
              </a:rPr>
              <a:t>ایلئوفمورال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است.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شایعترین منشا </a:t>
            </a:r>
            <a:r>
              <a:rPr lang="fa-IR" dirty="0" err="1" smtClean="0"/>
              <a:t>امبولی</a:t>
            </a:r>
            <a:r>
              <a:rPr lang="fa-IR" dirty="0" smtClean="0"/>
              <a:t> </a:t>
            </a:r>
            <a:r>
              <a:rPr lang="fa-IR" dirty="0" err="1" smtClean="0"/>
              <a:t>پارادوکسیکال</a:t>
            </a:r>
            <a:r>
              <a:rPr lang="fa-IR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DVT</a:t>
            </a:r>
            <a:r>
              <a:rPr lang="fa-IR" dirty="0" smtClean="0">
                <a:solidFill>
                  <a:srgbClr val="FF0000"/>
                </a:solidFill>
              </a:rPr>
              <a:t>ساق پا </a:t>
            </a:r>
            <a:r>
              <a:rPr lang="fa-IR" dirty="0" smtClean="0"/>
              <a:t>است.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شایعترین اختلال ژنتیکی مسئول فاکتور 5 </a:t>
            </a:r>
            <a:r>
              <a:rPr lang="fa-IR" dirty="0" err="1" smtClean="0"/>
              <a:t>لیدن</a:t>
            </a:r>
            <a:r>
              <a:rPr lang="fa-IR" dirty="0" smtClean="0"/>
              <a:t> و جهش در </a:t>
            </a:r>
            <a:r>
              <a:rPr lang="fa-IR" dirty="0" err="1" smtClean="0"/>
              <a:t>پروترومبین</a:t>
            </a:r>
            <a:r>
              <a:rPr lang="fa-IR" dirty="0" smtClean="0"/>
              <a:t> است.</a:t>
            </a:r>
          </a:p>
          <a:p>
            <a:pPr>
              <a:buFont typeface="Wingdings" pitchFamily="2" charset="2"/>
              <a:buChar char="q"/>
            </a:pPr>
            <a:r>
              <a:rPr lang="fa-IR" dirty="0" smtClean="0"/>
              <a:t>2/3 در بیمارستان و 1/3 در خارج بیمارستان</a:t>
            </a:r>
          </a:p>
          <a:p>
            <a:pPr>
              <a:buFont typeface="Wingdings" pitchFamily="2" charset="2"/>
              <a:buChar char="q"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84721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ar User\Desktop\New folder (4)\pulmonary-embolism-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1473" y="0"/>
            <a:ext cx="989797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24349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a-IR" dirty="0" smtClean="0"/>
              <a:t>بدخیمی</a:t>
            </a:r>
          </a:p>
          <a:p>
            <a:r>
              <a:rPr lang="fa-IR" dirty="0" smtClean="0"/>
              <a:t>سندرم </a:t>
            </a:r>
            <a:r>
              <a:rPr lang="fa-IR" dirty="0" err="1" smtClean="0"/>
              <a:t>نفروتیک</a:t>
            </a:r>
            <a:endParaRPr lang="fa-IR" dirty="0" smtClean="0"/>
          </a:p>
          <a:p>
            <a:r>
              <a:rPr lang="fa-IR" dirty="0" smtClean="0"/>
              <a:t>شکستگی</a:t>
            </a:r>
          </a:p>
          <a:p>
            <a:r>
              <a:rPr lang="fa-IR" dirty="0" smtClean="0"/>
              <a:t>حاملگی</a:t>
            </a:r>
          </a:p>
          <a:p>
            <a:r>
              <a:rPr lang="fa-IR" dirty="0" smtClean="0"/>
              <a:t>سندرم </a:t>
            </a:r>
            <a:r>
              <a:rPr lang="fa-IR" dirty="0" err="1" smtClean="0"/>
              <a:t>انتی</a:t>
            </a:r>
            <a:r>
              <a:rPr lang="fa-IR" dirty="0" smtClean="0"/>
              <a:t> </a:t>
            </a:r>
            <a:r>
              <a:rPr lang="fa-IR" dirty="0" err="1" smtClean="0"/>
              <a:t>فسفولپید</a:t>
            </a:r>
            <a:endParaRPr lang="fa-IR" dirty="0" smtClean="0"/>
          </a:p>
          <a:p>
            <a:r>
              <a:rPr lang="fa-IR" dirty="0" smtClean="0"/>
              <a:t>دریچه مکانیکی قلب</a:t>
            </a:r>
          </a:p>
          <a:p>
            <a:r>
              <a:rPr lang="fa-IR" dirty="0" smtClean="0"/>
              <a:t>سیکل سل</a:t>
            </a:r>
          </a:p>
          <a:p>
            <a:r>
              <a:rPr lang="fa-IR" dirty="0" smtClean="0"/>
              <a:t>استروژن</a:t>
            </a:r>
          </a:p>
          <a:p>
            <a:r>
              <a:rPr lang="fa-IR" dirty="0" smtClean="0"/>
              <a:t>سن بالا</a:t>
            </a:r>
          </a:p>
          <a:p>
            <a:r>
              <a:rPr lang="fa-IR" dirty="0" smtClean="0"/>
              <a:t>سیگار</a:t>
            </a:r>
          </a:p>
          <a:p>
            <a:r>
              <a:rPr lang="fa-IR" dirty="0" err="1" smtClean="0"/>
              <a:t>هیپر</a:t>
            </a:r>
            <a:r>
              <a:rPr lang="fa-IR" dirty="0" smtClean="0"/>
              <a:t> </a:t>
            </a:r>
            <a:r>
              <a:rPr lang="fa-IR" dirty="0" err="1" smtClean="0"/>
              <a:t>لپیدمی</a:t>
            </a:r>
            <a:endParaRPr lang="fa-IR" dirty="0" smtClean="0"/>
          </a:p>
          <a:p>
            <a:r>
              <a:rPr lang="en-US" dirty="0" smtClean="0"/>
              <a:t>COPD</a:t>
            </a:r>
          </a:p>
          <a:p>
            <a:r>
              <a:rPr lang="fa-IR" dirty="0" smtClean="0"/>
              <a:t>عدم تحرک</a:t>
            </a:r>
          </a:p>
          <a:p>
            <a:r>
              <a:rPr lang="fa-IR" dirty="0" smtClean="0"/>
              <a:t>جراحی به خصوص ارتوپدی</a:t>
            </a:r>
          </a:p>
          <a:p>
            <a:r>
              <a:rPr lang="fa-IR" dirty="0" err="1" smtClean="0"/>
              <a:t>هپارین</a:t>
            </a:r>
            <a:r>
              <a:rPr lang="fa-IR" dirty="0" smtClean="0"/>
              <a:t> و </a:t>
            </a:r>
            <a:r>
              <a:rPr lang="fa-IR" dirty="0" err="1" smtClean="0"/>
              <a:t>وارفارین</a:t>
            </a:r>
            <a:endParaRPr lang="fa-IR" dirty="0" smtClean="0"/>
          </a:p>
          <a:p>
            <a:r>
              <a:rPr lang="en-US" dirty="0" smtClean="0"/>
              <a:t>HTN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فاکتورهای </a:t>
            </a:r>
            <a:r>
              <a:rPr lang="fa-IR" dirty="0" err="1" smtClean="0"/>
              <a:t>خطرترومبو</a:t>
            </a:r>
            <a:r>
              <a:rPr lang="fa-IR" dirty="0" smtClean="0"/>
              <a:t> </a:t>
            </a:r>
            <a:r>
              <a:rPr lang="fa-IR" dirty="0" err="1" smtClean="0"/>
              <a:t>امبولی</a:t>
            </a:r>
            <a:r>
              <a:rPr lang="fa-IR" dirty="0" smtClean="0"/>
              <a:t> ریه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1405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err="1" smtClean="0">
                <a:solidFill>
                  <a:srgbClr val="FF0000"/>
                </a:solidFill>
              </a:rPr>
              <a:t>امبولی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err="1" smtClean="0">
                <a:solidFill>
                  <a:srgbClr val="FF0000"/>
                </a:solidFill>
              </a:rPr>
              <a:t>ماسیو</a:t>
            </a:r>
            <a:r>
              <a:rPr lang="fa-IR" dirty="0" err="1" smtClean="0"/>
              <a:t>:افت</a:t>
            </a:r>
            <a:r>
              <a:rPr lang="fa-IR" dirty="0" smtClean="0"/>
              <a:t> فشار </a:t>
            </a:r>
            <a:r>
              <a:rPr lang="fa-IR" dirty="0" err="1" smtClean="0"/>
              <a:t>خون،سیانوز،سنکوپ</a:t>
            </a:r>
            <a:r>
              <a:rPr lang="fa-IR" dirty="0" smtClean="0"/>
              <a:t> و تنگی نفس</a:t>
            </a:r>
          </a:p>
          <a:p>
            <a:pPr marL="0" indent="0">
              <a:buNone/>
            </a:pPr>
            <a:r>
              <a:rPr lang="fa-IR" dirty="0" smtClean="0"/>
              <a:t>علت مرگ نارسایی بطن راست است.</a:t>
            </a:r>
          </a:p>
          <a:p>
            <a:pPr marL="0" indent="0">
              <a:buNone/>
            </a:pPr>
            <a:r>
              <a:rPr lang="fa-IR" dirty="0" err="1" smtClean="0">
                <a:solidFill>
                  <a:srgbClr val="FF0000"/>
                </a:solidFill>
              </a:rPr>
              <a:t>امبولی</a:t>
            </a:r>
            <a:r>
              <a:rPr lang="fa-IR" dirty="0" smtClean="0">
                <a:solidFill>
                  <a:srgbClr val="FF0000"/>
                </a:solidFill>
              </a:rPr>
              <a:t> متوسط تا </a:t>
            </a:r>
            <a:r>
              <a:rPr lang="fa-IR" dirty="0" err="1" smtClean="0">
                <a:solidFill>
                  <a:srgbClr val="FF0000"/>
                </a:solidFill>
              </a:rPr>
              <a:t>بزرگ</a:t>
            </a:r>
            <a:r>
              <a:rPr lang="fa-IR" dirty="0" err="1" smtClean="0"/>
              <a:t>:فشار</a:t>
            </a:r>
            <a:r>
              <a:rPr lang="fa-IR" dirty="0" smtClean="0"/>
              <a:t> خون نرمال ولی در </a:t>
            </a:r>
            <a:r>
              <a:rPr lang="fa-IR" dirty="0" err="1" smtClean="0"/>
              <a:t>اکو</a:t>
            </a:r>
            <a:r>
              <a:rPr lang="fa-IR" dirty="0" smtClean="0"/>
              <a:t> حرکت بطن مختل</a:t>
            </a:r>
          </a:p>
          <a:p>
            <a:pPr marL="0" indent="0">
              <a:buNone/>
            </a:pPr>
            <a:r>
              <a:rPr lang="fa-IR" dirty="0" err="1" smtClean="0">
                <a:solidFill>
                  <a:srgbClr val="FF0000"/>
                </a:solidFill>
              </a:rPr>
              <a:t>امبولی</a:t>
            </a:r>
            <a:r>
              <a:rPr lang="fa-IR" dirty="0" smtClean="0">
                <a:solidFill>
                  <a:srgbClr val="FF0000"/>
                </a:solidFill>
              </a:rPr>
              <a:t> کوچک تا </a:t>
            </a:r>
            <a:r>
              <a:rPr lang="fa-IR" dirty="0" err="1" smtClean="0">
                <a:solidFill>
                  <a:srgbClr val="FF0000"/>
                </a:solidFill>
              </a:rPr>
              <a:t>متوسط</a:t>
            </a:r>
            <a:r>
              <a:rPr lang="fa-IR" dirty="0" err="1" smtClean="0"/>
              <a:t>:فشار</a:t>
            </a:r>
            <a:r>
              <a:rPr lang="fa-IR" dirty="0" smtClean="0"/>
              <a:t> و </a:t>
            </a:r>
            <a:r>
              <a:rPr lang="fa-IR" dirty="0" err="1" smtClean="0"/>
              <a:t>اکو</a:t>
            </a:r>
            <a:r>
              <a:rPr lang="fa-IR" dirty="0" smtClean="0"/>
              <a:t> هر دو نرمال </a:t>
            </a:r>
          </a:p>
          <a:p>
            <a:pPr marL="0" indent="0">
              <a:buNone/>
            </a:pPr>
            <a:r>
              <a:rPr lang="fa-IR" dirty="0" err="1" smtClean="0">
                <a:solidFill>
                  <a:srgbClr val="FF0000"/>
                </a:solidFill>
              </a:rPr>
              <a:t>امبولی</a:t>
            </a:r>
            <a:r>
              <a:rPr lang="fa-IR" dirty="0" smtClean="0">
                <a:solidFill>
                  <a:srgbClr val="FF0000"/>
                </a:solidFill>
              </a:rPr>
              <a:t> </a:t>
            </a:r>
            <a:r>
              <a:rPr lang="fa-IR" dirty="0" err="1" smtClean="0">
                <a:solidFill>
                  <a:srgbClr val="FF0000"/>
                </a:solidFill>
              </a:rPr>
              <a:t>کوچک</a:t>
            </a:r>
            <a:r>
              <a:rPr lang="fa-IR" dirty="0" err="1" smtClean="0"/>
              <a:t>:هموپتزی</a:t>
            </a:r>
            <a:r>
              <a:rPr lang="fa-IR" dirty="0" smtClean="0"/>
              <a:t> ،درد </a:t>
            </a:r>
            <a:r>
              <a:rPr lang="fa-IR" dirty="0" err="1" smtClean="0"/>
              <a:t>سینه،سرفه</a:t>
            </a:r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4070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822</TotalTime>
  <Words>2007</Words>
  <Application>Microsoft Office PowerPoint</Application>
  <PresentationFormat>On-screen Show (4:3)</PresentationFormat>
  <Paragraphs>253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فاکتورهای خطرترومبو امبولی ریه</vt:lpstr>
      <vt:lpstr>Slide 9</vt:lpstr>
      <vt:lpstr>Slide 10</vt:lpstr>
      <vt:lpstr>Slide 11</vt:lpstr>
      <vt:lpstr>تصمیم گیری بالینی:نمره صفر یا کمتر احتمال DVTاست.</vt:lpstr>
      <vt:lpstr>نمره 4 یا بیشتر احتمال PTE بالاست.</vt:lpstr>
      <vt:lpstr>تشخیص های افتراقی</vt:lpstr>
      <vt:lpstr>Slide 15</vt:lpstr>
      <vt:lpstr>Slide 16</vt:lpstr>
      <vt:lpstr>روشهای تشخیصی</vt:lpstr>
      <vt:lpstr>روشهای تصویر برداری غیر تهاجمی</vt:lpstr>
      <vt:lpstr>روشهای تهاجمی </vt:lpstr>
      <vt:lpstr>اقدامات اولیه و اورژانسی</vt:lpstr>
      <vt:lpstr>درمان </vt:lpstr>
      <vt:lpstr>Slide 22</vt:lpstr>
      <vt:lpstr>Slide 23</vt:lpstr>
      <vt:lpstr>Slide 24</vt:lpstr>
      <vt:lpstr>مدت زمان تجویز وارفارین</vt:lpstr>
      <vt:lpstr>فیلتر ورید اجوف تحتانی</vt:lpstr>
      <vt:lpstr>پروفیلاکسی:هپارین،جوراب ضد واریس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پنومونی:درگیری پارانشیم ریه </vt:lpstr>
      <vt:lpstr>عوامل دفاعی ریه</vt:lpstr>
      <vt:lpstr>فاکتور های خطر پنومونی</vt:lpstr>
      <vt:lpstr>فاکتور خطر خاص یک میکروب:</vt:lpstr>
      <vt:lpstr>Slide 45</vt:lpstr>
      <vt:lpstr>تظاهرات بالینی</vt:lpstr>
      <vt:lpstr>Slide 47</vt:lpstr>
      <vt:lpstr>تشخیص ازمایشگاهی</vt:lpstr>
      <vt:lpstr>Slide 49</vt:lpstr>
      <vt:lpstr>درمان بستری یا سرپایی</vt:lpstr>
      <vt:lpstr>اقدامات پیش بیمارستانی </vt:lpstr>
      <vt:lpstr>درمان سر پایی</vt:lpstr>
      <vt:lpstr>Slide 53</vt:lpstr>
      <vt:lpstr>درمان در بیمار بستری در بخش داخلی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PTE</dc:title>
  <dc:creator>Dear User</dc:creator>
  <cp:lastModifiedBy>Sony Customer</cp:lastModifiedBy>
  <cp:revision>55</cp:revision>
  <dcterms:created xsi:type="dcterms:W3CDTF">2014-12-13T04:37:58Z</dcterms:created>
  <dcterms:modified xsi:type="dcterms:W3CDTF">2015-06-01T04:28:52Z</dcterms:modified>
</cp:coreProperties>
</file>