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12/16/2014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4211" y="1137037"/>
            <a:ext cx="9731997" cy="4654164"/>
          </a:xfrm>
        </p:spPr>
        <p:txBody>
          <a:bodyPr/>
          <a:lstStyle/>
          <a:p>
            <a:pPr algn="ctr"/>
            <a:r>
              <a:rPr lang="fa-IR" dirty="0" smtClean="0"/>
              <a:t>«به نام خدا که انسان را بر گونه خویش آفرید»</a:t>
            </a:r>
          </a:p>
          <a:p>
            <a:pPr algn="ctr"/>
            <a:endParaRPr lang="fa-IR" dirty="0" smtClean="0"/>
          </a:p>
          <a:p>
            <a:pPr algn="ctr"/>
            <a:endParaRPr lang="fa-IR" dirty="0"/>
          </a:p>
          <a:p>
            <a:pPr algn="ctr"/>
            <a:endParaRPr lang="fa-IR" dirty="0" smtClean="0"/>
          </a:p>
          <a:p>
            <a:pPr algn="ctr"/>
            <a:r>
              <a:rPr lang="fa-IR" dirty="0" smtClean="0"/>
              <a:t>آسم</a:t>
            </a:r>
            <a:endParaRPr lang="fa-IR" dirty="0"/>
          </a:p>
          <a:p>
            <a:pPr algn="ctr"/>
            <a:endParaRPr lang="fa-IR" dirty="0" smtClean="0"/>
          </a:p>
          <a:p>
            <a:pPr algn="ctr"/>
            <a:endParaRPr lang="fa-IR" dirty="0"/>
          </a:p>
          <a:p>
            <a:pPr algn="ctr"/>
            <a:endParaRPr lang="fa-IR" dirty="0" smtClean="0"/>
          </a:p>
          <a:p>
            <a:pPr algn="ctr"/>
            <a:endParaRPr lang="fa-IR" dirty="0"/>
          </a:p>
          <a:p>
            <a:pPr algn="ctr"/>
            <a:r>
              <a:rPr lang="fa-IR" dirty="0" smtClean="0"/>
              <a:t>                                                                                دکتر رضا قادری-آذر 93</a:t>
            </a:r>
            <a:endParaRPr lang="fa-IR" dirty="0"/>
          </a:p>
        </p:txBody>
      </p:sp>
    </p:spTree>
    <p:extLst>
      <p:ext uri="{BB962C8B-B14F-4D97-AF65-F5344CB8AC3E}">
        <p14:creationId xmlns:p14="http://schemas.microsoft.com/office/powerpoint/2010/main" val="2232630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96780"/>
            <a:ext cx="9293977" cy="5697620"/>
          </a:xfrm>
        </p:spPr>
        <p:txBody>
          <a:bodyPr>
            <a:normAutofit/>
          </a:bodyPr>
          <a:lstStyle/>
          <a:p>
            <a:pPr algn="r"/>
            <a:r>
              <a:rPr lang="fa-IR" dirty="0" smtClean="0"/>
              <a:t>تشخیص افتراقی</a:t>
            </a:r>
            <a:br>
              <a:rPr lang="fa-IR" dirty="0" smtClean="0"/>
            </a:br>
            <a:r>
              <a:rPr lang="fa-IR" dirty="0" smtClean="0"/>
              <a:t>تومور مجاری هوایی فوقانی و ادم حنجره خود را با استریدور نشان میدهند.</a:t>
            </a:r>
            <a:br>
              <a:rPr lang="fa-IR" dirty="0" smtClean="0"/>
            </a:br>
            <a:r>
              <a:rPr lang="fa-IR" dirty="0" smtClean="0"/>
              <a:t>نارسایی بطن چپ که بر خلاف آسم در سمع قاعده ریه کراکل میشنویم.</a:t>
            </a:r>
            <a:br>
              <a:rPr lang="fa-IR" dirty="0" smtClean="0"/>
            </a:br>
            <a:r>
              <a:rPr lang="fa-IR" dirty="0" smtClean="0"/>
              <a:t>بیماری انسدادی مزمن ریوی که معمولا علایم کمتر تغییر میکند و هرگز کاملا از بین نمیرود.</a:t>
            </a:r>
            <a:endParaRPr lang="fa-IR" dirty="0"/>
          </a:p>
        </p:txBody>
      </p:sp>
    </p:spTree>
    <p:extLst>
      <p:ext uri="{BB962C8B-B14F-4D97-AF65-F5344CB8AC3E}">
        <p14:creationId xmlns:p14="http://schemas.microsoft.com/office/powerpoint/2010/main" val="4283648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745958"/>
            <a:ext cx="8534400" cy="5248441"/>
          </a:xfrm>
        </p:spPr>
        <p:txBody>
          <a:bodyPr>
            <a:normAutofit fontScale="90000"/>
          </a:bodyPr>
          <a:lstStyle/>
          <a:p>
            <a:pPr algn="r"/>
            <a:r>
              <a:rPr lang="fa-IR" dirty="0" smtClean="0"/>
              <a:t>اهداف درمان آسم:</a:t>
            </a:r>
            <a:br>
              <a:rPr lang="fa-IR" dirty="0" smtClean="0"/>
            </a:br>
            <a:r>
              <a:rPr lang="fa-IR" dirty="0" smtClean="0"/>
              <a:t>به حداقل رساندن علایم بیمار بخصوص علایم شبانه</a:t>
            </a:r>
            <a:br>
              <a:rPr lang="fa-IR" dirty="0" smtClean="0"/>
            </a:br>
            <a:r>
              <a:rPr lang="fa-IR" dirty="0" smtClean="0"/>
              <a:t>حذف ویزیتهای اورژانس</a:t>
            </a:r>
            <a:br>
              <a:rPr lang="fa-IR" dirty="0" smtClean="0"/>
            </a:br>
            <a:r>
              <a:rPr lang="fa-IR" dirty="0" smtClean="0"/>
              <a:t>به حداقل رساندن حملات آسم</a:t>
            </a:r>
            <a:br>
              <a:rPr lang="fa-IR" dirty="0" smtClean="0"/>
            </a:br>
            <a:r>
              <a:rPr lang="fa-IR" dirty="0" smtClean="0"/>
              <a:t>به حداقل رساندن عوارض جانبی داروها</a:t>
            </a:r>
            <a:br>
              <a:rPr lang="fa-IR" dirty="0" smtClean="0"/>
            </a:br>
            <a:r>
              <a:rPr lang="fa-IR" dirty="0" smtClean="0"/>
              <a:t>حذف محدودیتهای فعالیت بیمار از جمله ورزش</a:t>
            </a:r>
            <a:br>
              <a:rPr lang="fa-IR" dirty="0" smtClean="0"/>
            </a:br>
            <a:r>
              <a:rPr lang="fa-IR" dirty="0" smtClean="0"/>
              <a:t>به حداقل رساندن استفاده از سالبوتامول</a:t>
            </a:r>
            <a:br>
              <a:rPr lang="fa-IR" dirty="0" smtClean="0"/>
            </a:br>
            <a:endParaRPr lang="fa-IR" dirty="0"/>
          </a:p>
        </p:txBody>
      </p:sp>
    </p:spTree>
    <p:extLst>
      <p:ext uri="{BB962C8B-B14F-4D97-AF65-F5344CB8AC3E}">
        <p14:creationId xmlns:p14="http://schemas.microsoft.com/office/powerpoint/2010/main" val="2278246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28338"/>
            <a:ext cx="8965114" cy="5866062"/>
          </a:xfrm>
        </p:spPr>
        <p:txBody>
          <a:bodyPr>
            <a:normAutofit fontScale="90000"/>
          </a:bodyPr>
          <a:lstStyle/>
          <a:p>
            <a:pPr algn="r"/>
            <a:r>
              <a:rPr lang="fa-IR" dirty="0" smtClean="0"/>
              <a:t>درمان حملات آسم:</a:t>
            </a:r>
            <a:br>
              <a:rPr lang="fa-IR" dirty="0" smtClean="0"/>
            </a:br>
            <a:r>
              <a:rPr lang="fa-IR" dirty="0" smtClean="0"/>
              <a:t>اکسیژن با غلظت بالای برای اشباع بالای 90%</a:t>
            </a:r>
            <a:br>
              <a:rPr lang="fa-IR" dirty="0" smtClean="0"/>
            </a:br>
            <a:r>
              <a:rPr lang="fa-IR" dirty="0" smtClean="0"/>
              <a:t>اساس درمان استفاده از سالبوتامول با آسم یار یا نبولایزر است. اگر بیمار خیلی بدحال است از نوع وریدی استفاده میکنیم.</a:t>
            </a:r>
            <a:br>
              <a:rPr lang="fa-IR" dirty="0" smtClean="0"/>
            </a:br>
            <a:r>
              <a:rPr lang="fa-IR" dirty="0" smtClean="0"/>
              <a:t>آنتی کولینرژیک استنشاقی ،آتروونت</a:t>
            </a:r>
            <a:br>
              <a:rPr lang="fa-IR" dirty="0" smtClean="0"/>
            </a:br>
            <a:r>
              <a:rPr lang="fa-IR" dirty="0" smtClean="0"/>
              <a:t>در بیماران مقاوم به درمان استنشاقی، انفوزیون آهسته آمینوفیلین میدهیم.</a:t>
            </a:r>
            <a:br>
              <a:rPr lang="fa-IR" dirty="0" smtClean="0"/>
            </a:br>
            <a:r>
              <a:rPr lang="fa-IR" dirty="0" smtClean="0"/>
              <a:t>در موارد مقاوم از سولفات منیزیوم وریدی یا از طریق نبولایزر استفاده میکنیم.</a:t>
            </a:r>
            <a:br>
              <a:rPr lang="fa-IR" dirty="0" smtClean="0"/>
            </a:br>
            <a:r>
              <a:rPr lang="fa-IR" dirty="0" smtClean="0"/>
              <a:t>در موارد شدید از لوله گذاری استفاده میکنیم.</a:t>
            </a:r>
            <a:br>
              <a:rPr lang="fa-IR" dirty="0" smtClean="0"/>
            </a:br>
            <a:endParaRPr lang="fa-IR" dirty="0"/>
          </a:p>
        </p:txBody>
      </p:sp>
    </p:spTree>
    <p:extLst>
      <p:ext uri="{BB962C8B-B14F-4D97-AF65-F5344CB8AC3E}">
        <p14:creationId xmlns:p14="http://schemas.microsoft.com/office/powerpoint/2010/main" val="3966369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868906"/>
            <a:ext cx="10850062" cy="4125494"/>
          </a:xfrm>
        </p:spPr>
        <p:txBody>
          <a:bodyPr/>
          <a:lstStyle/>
          <a:p>
            <a:pPr algn="ctr"/>
            <a:r>
              <a:rPr lang="fa-IR" dirty="0" smtClean="0"/>
              <a:t>با تشکر از حسن دقت و حوصله تان </a:t>
            </a:r>
            <a:endParaRPr lang="fa-IR" dirty="0"/>
          </a:p>
        </p:txBody>
      </p:sp>
    </p:spTree>
    <p:extLst>
      <p:ext uri="{BB962C8B-B14F-4D97-AF65-F5344CB8AC3E}">
        <p14:creationId xmlns:p14="http://schemas.microsoft.com/office/powerpoint/2010/main" val="1847221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556" y="254442"/>
            <a:ext cx="8534400" cy="6488263"/>
          </a:xfrm>
        </p:spPr>
        <p:txBody>
          <a:bodyPr/>
          <a:lstStyle/>
          <a:p>
            <a:pPr algn="r"/>
            <a:r>
              <a:rPr lang="fa-IR" dirty="0" smtClean="0"/>
              <a:t>تعریف</a:t>
            </a:r>
            <a:br>
              <a:rPr lang="fa-IR" dirty="0" smtClean="0"/>
            </a:br>
            <a:r>
              <a:rPr lang="fa-IR" dirty="0" smtClean="0"/>
              <a:t>سندرم آسم انسداد بسیار متغیر مجاری هوایی است که بصورت خود به خود و یا با درمان برطرف میگردد.</a:t>
            </a:r>
            <a:endParaRPr lang="fa-IR" dirty="0"/>
          </a:p>
        </p:txBody>
      </p:sp>
    </p:spTree>
    <p:extLst>
      <p:ext uri="{BB962C8B-B14F-4D97-AF65-F5344CB8AC3E}">
        <p14:creationId xmlns:p14="http://schemas.microsoft.com/office/powerpoint/2010/main" val="3558264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48640"/>
            <a:ext cx="8534400" cy="5445759"/>
          </a:xfrm>
        </p:spPr>
        <p:txBody>
          <a:bodyPr/>
          <a:lstStyle/>
          <a:p>
            <a:pPr algn="r"/>
            <a:r>
              <a:rPr lang="fa-IR" dirty="0" smtClean="0"/>
              <a:t>شیوع</a:t>
            </a:r>
            <a:br>
              <a:rPr lang="fa-IR" dirty="0" smtClean="0"/>
            </a:br>
            <a:r>
              <a:rPr lang="fa-IR" dirty="0" smtClean="0"/>
              <a:t>سیصد میلیون نفر در سراسر دنیا به آسم مبتلایند</a:t>
            </a:r>
            <a:br>
              <a:rPr lang="fa-IR" dirty="0" smtClean="0"/>
            </a:br>
            <a:r>
              <a:rPr lang="fa-IR" dirty="0" smtClean="0"/>
              <a:t>10_12% بزرگسالان و 15% کودکان مبتلایند</a:t>
            </a:r>
            <a:br>
              <a:rPr lang="fa-IR" dirty="0" smtClean="0"/>
            </a:br>
            <a:r>
              <a:rPr lang="fa-IR" dirty="0" smtClean="0"/>
              <a:t>در هر سنی میتواند مبتلا شود اما اوج تظاهر آن در سه سالگی است.</a:t>
            </a:r>
            <a:br>
              <a:rPr lang="fa-IR" dirty="0" smtClean="0"/>
            </a:br>
            <a:r>
              <a:rPr lang="fa-IR" dirty="0" smtClean="0"/>
              <a:t>در دوران کودکی شیوع آسم در پسران دو برابر دختران است اما در بزرگسالی تفاوتی ندارد</a:t>
            </a:r>
            <a:endParaRPr lang="fa-IR" dirty="0"/>
          </a:p>
        </p:txBody>
      </p:sp>
    </p:spTree>
    <p:extLst>
      <p:ext uri="{BB962C8B-B14F-4D97-AF65-F5344CB8AC3E}">
        <p14:creationId xmlns:p14="http://schemas.microsoft.com/office/powerpoint/2010/main" val="31919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95416"/>
            <a:ext cx="9087941" cy="5898983"/>
          </a:xfrm>
        </p:spPr>
        <p:txBody>
          <a:bodyPr>
            <a:normAutofit fontScale="90000"/>
          </a:bodyPr>
          <a:lstStyle/>
          <a:p>
            <a:pPr algn="r"/>
            <a:r>
              <a:rPr lang="fa-IR" dirty="0" smtClean="0"/>
              <a:t>سبب شناسی</a:t>
            </a:r>
            <a:br>
              <a:rPr lang="fa-IR" dirty="0" smtClean="0"/>
            </a:br>
            <a:r>
              <a:rPr lang="fa-IR" dirty="0" smtClean="0"/>
              <a:t>آسم آتوپی:خطر ایجاد آسم در کسانیکه آتوپی ندارند بسیار کم است.بیماران مبتلا به آسم معمولا از سایر بیماریهای آتوپیک رنج میبرندمثل رینیت آلرژیک و درماتیت آتوپیک(اگزما) ولی عکس قضیه صادق نیست.</a:t>
            </a:r>
            <a:br>
              <a:rPr lang="fa-IR" dirty="0" smtClean="0"/>
            </a:br>
            <a:r>
              <a:rPr lang="fa-IR" dirty="0" smtClean="0"/>
              <a:t>آسم ذاتی (درونزاد):</a:t>
            </a:r>
            <a:br>
              <a:rPr lang="fa-IR" dirty="0" smtClean="0"/>
            </a:br>
            <a:r>
              <a:rPr lang="fa-IR" dirty="0" smtClean="0"/>
              <a:t>غیر آتوپیک است و معمولا دیرتر به بروز میرسد. اغلب همزمان پولیپ بینی دارند و به آسپرین حساس هستند و بیماری آنها شدیدتر و طولانی تر است. </a:t>
            </a:r>
            <a:endParaRPr lang="fa-IR" dirty="0"/>
          </a:p>
        </p:txBody>
      </p:sp>
    </p:spTree>
    <p:extLst>
      <p:ext uri="{BB962C8B-B14F-4D97-AF65-F5344CB8AC3E}">
        <p14:creationId xmlns:p14="http://schemas.microsoft.com/office/powerpoint/2010/main" val="1160176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32738"/>
            <a:ext cx="9390091" cy="5461662"/>
          </a:xfrm>
        </p:spPr>
        <p:txBody>
          <a:bodyPr>
            <a:normAutofit/>
          </a:bodyPr>
          <a:lstStyle/>
          <a:p>
            <a:pPr algn="r"/>
            <a:r>
              <a:rPr lang="fa-IR" dirty="0" smtClean="0"/>
              <a:t>محرکها:</a:t>
            </a:r>
            <a:br>
              <a:rPr lang="fa-IR" dirty="0" smtClean="0"/>
            </a:br>
            <a:r>
              <a:rPr lang="fa-IR" dirty="0" smtClean="0"/>
              <a:t>شایعترین آنها مایت موجود در گرد و غبار ، موی بدن گربه و سگ ، سوسک ، گرده علفها و گیاهان و جوندگان میباشند.</a:t>
            </a:r>
            <a:br>
              <a:rPr lang="fa-IR" dirty="0" smtClean="0"/>
            </a:br>
            <a:r>
              <a:rPr lang="fa-IR" dirty="0" smtClean="0"/>
              <a:t>عفونتها: نقش ویروسها بدرستی مشخص نشده است. مایکوپلاسما و کلامیدیا مطرح هستند.</a:t>
            </a:r>
            <a:br>
              <a:rPr lang="fa-IR" dirty="0" smtClean="0"/>
            </a:br>
            <a:r>
              <a:rPr lang="fa-IR" dirty="0" smtClean="0"/>
              <a:t>فرضیه بهداشت: بهداشت بیشتر در اوایل کودکی سبب آسم بیشتر در بزرگسالی میشود.</a:t>
            </a:r>
            <a:endParaRPr lang="fa-IR" dirty="0"/>
          </a:p>
        </p:txBody>
      </p:sp>
    </p:spTree>
    <p:extLst>
      <p:ext uri="{BB962C8B-B14F-4D97-AF65-F5344CB8AC3E}">
        <p14:creationId xmlns:p14="http://schemas.microsoft.com/office/powerpoint/2010/main" val="2282308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309" y="206735"/>
            <a:ext cx="9056136" cy="5795616"/>
          </a:xfrm>
        </p:spPr>
        <p:txBody>
          <a:bodyPr>
            <a:normAutofit/>
          </a:bodyPr>
          <a:lstStyle/>
          <a:p>
            <a:pPr algn="r"/>
            <a:r>
              <a:rPr lang="fa-IR" dirty="0" smtClean="0"/>
              <a:t>رژیم غذایی: سدیم بالا، امگا6 ، چاقی و کمبود ویتامین ث و آ، منیزیوم، سلنیوم باعث بروز بیشتر آسم میشوند.</a:t>
            </a:r>
            <a:br>
              <a:rPr lang="fa-IR" dirty="0" smtClean="0"/>
            </a:br>
            <a:r>
              <a:rPr lang="fa-IR" dirty="0" smtClean="0"/>
              <a:t>آلودگی هوا: دی اکسید گوگرد، ازن، ذرات گازوییل، سیگار کشیدن مادر.</a:t>
            </a:r>
            <a:br>
              <a:rPr lang="fa-IR" dirty="0" smtClean="0"/>
            </a:br>
            <a:r>
              <a:rPr lang="fa-IR" dirty="0" smtClean="0"/>
              <a:t>موارد شغلی: تولوین، حیوانات کوچک آزمایشگاهی ، آمیلاز قارچها، نانوایان که در اخر هفته بهتر میشوند.</a:t>
            </a:r>
            <a:endParaRPr lang="fa-IR" dirty="0"/>
          </a:p>
        </p:txBody>
      </p:sp>
    </p:spTree>
    <p:extLst>
      <p:ext uri="{BB962C8B-B14F-4D97-AF65-F5344CB8AC3E}">
        <p14:creationId xmlns:p14="http://schemas.microsoft.com/office/powerpoint/2010/main" val="1906894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64169"/>
            <a:ext cx="10400883" cy="6192252"/>
          </a:xfrm>
        </p:spPr>
        <p:txBody>
          <a:bodyPr>
            <a:normAutofit fontScale="90000"/>
          </a:bodyPr>
          <a:lstStyle/>
          <a:p>
            <a:pPr algn="r"/>
            <a:r>
              <a:rPr lang="fa-IR" dirty="0" smtClean="0"/>
              <a:t>استرس: استرسهای کم باعث افزایش حملات آسم و استرسهای سنگین مثل داغدیدگی باعث کاهش حملات آسم میشود.</a:t>
            </a:r>
            <a:br>
              <a:rPr lang="fa-IR" dirty="0" smtClean="0"/>
            </a:br>
            <a:r>
              <a:rPr lang="fa-IR" dirty="0" smtClean="0"/>
              <a:t>ورزش: معمولا پس از پایان ورزش شروع و پس از نیم ساعت از بین میرود و در هوای سرد و خشک </a:t>
            </a:r>
            <a:r>
              <a:rPr lang="fa-IR" dirty="0" smtClean="0"/>
              <a:t>بدتر میشود.</a:t>
            </a:r>
            <a:r>
              <a:rPr lang="fa-IR" dirty="0" smtClean="0"/>
              <a:t> </a:t>
            </a:r>
            <a:r>
              <a:rPr lang="fa-IR" dirty="0" smtClean="0"/>
              <a:t/>
            </a:r>
            <a:br>
              <a:rPr lang="fa-IR" dirty="0" smtClean="0"/>
            </a:br>
            <a:r>
              <a:rPr lang="fa-IR" dirty="0" smtClean="0"/>
              <a:t>ترش کردن: ممکن است انقباض برونش بدهد اما آسم نمیدهد.</a:t>
            </a:r>
            <a:br>
              <a:rPr lang="fa-IR" dirty="0" smtClean="0"/>
            </a:br>
            <a:r>
              <a:rPr lang="fa-IR" dirty="0" smtClean="0"/>
              <a:t>داروها: از تجویز داروهای بتابلاکر حتی قطره چشمی تیمولول پرهیز شود. عوامل هورمونی باعث تشدید آسم در زمان قاعدگی میشود.داروهای مهارکننده آنزیم تبدیل کننده ازنظر تیوری میتواند آسم بدهد ولی بیشتر سرفه </a:t>
            </a:r>
            <a:r>
              <a:rPr lang="fa-IR" dirty="0" smtClean="0"/>
              <a:t>مزمن </a:t>
            </a:r>
            <a:r>
              <a:rPr lang="fa-IR" dirty="0" smtClean="0"/>
              <a:t>میدهد تا آسم.</a:t>
            </a:r>
            <a:endParaRPr lang="fa-IR" dirty="0"/>
          </a:p>
        </p:txBody>
      </p:sp>
    </p:spTree>
    <p:extLst>
      <p:ext uri="{BB962C8B-B14F-4D97-AF65-F5344CB8AC3E}">
        <p14:creationId xmlns:p14="http://schemas.microsoft.com/office/powerpoint/2010/main" val="1691887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96780"/>
            <a:ext cx="9149599" cy="5697620"/>
          </a:xfrm>
        </p:spPr>
        <p:txBody>
          <a:bodyPr>
            <a:normAutofit/>
          </a:bodyPr>
          <a:lstStyle/>
          <a:p>
            <a:pPr algn="r"/>
            <a:r>
              <a:rPr lang="fa-IR" dirty="0" smtClean="0"/>
              <a:t>تظاهرات بالینی</a:t>
            </a:r>
            <a:br>
              <a:rPr lang="fa-IR" dirty="0" smtClean="0"/>
            </a:br>
            <a:r>
              <a:rPr lang="fa-IR" dirty="0" smtClean="0"/>
              <a:t>خس خس سینه، تنگی نفس و سرفه که معمولا در شبها بدتر میشود. افزایش تولید موکوس و خلط چسبناک و استفاده از عضلات فرعی تنفسی.</a:t>
            </a:r>
            <a:br>
              <a:rPr lang="fa-IR" dirty="0" smtClean="0"/>
            </a:br>
            <a:r>
              <a:rPr lang="fa-IR" dirty="0" smtClean="0"/>
              <a:t>علایم پیش در آمد: خارش زیر چانه، احساس ناراحتی بین دو کتف ، احساس ترس و ویز و رونکای در سرتاسرریه</a:t>
            </a:r>
            <a:endParaRPr lang="fa-IR" dirty="0"/>
          </a:p>
        </p:txBody>
      </p:sp>
    </p:spTree>
    <p:extLst>
      <p:ext uri="{BB962C8B-B14F-4D97-AF65-F5344CB8AC3E}">
        <p14:creationId xmlns:p14="http://schemas.microsoft.com/office/powerpoint/2010/main" val="3106711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818148"/>
            <a:ext cx="9301999" cy="5176252"/>
          </a:xfrm>
        </p:spPr>
        <p:txBody>
          <a:bodyPr>
            <a:normAutofit fontScale="90000"/>
          </a:bodyPr>
          <a:lstStyle/>
          <a:p>
            <a:pPr algn="r"/>
            <a:r>
              <a:rPr lang="fa-IR" dirty="0" smtClean="0"/>
              <a:t>تشخیص</a:t>
            </a:r>
            <a:br>
              <a:rPr lang="fa-IR" dirty="0" smtClean="0"/>
            </a:br>
            <a:r>
              <a:rPr lang="fa-IR" dirty="0" smtClean="0"/>
              <a:t>کاهش </a:t>
            </a:r>
            <a:r>
              <a:rPr lang="en-US" dirty="0" smtClean="0"/>
              <a:t>FEV1 ,FEV1/FVC,PEF</a:t>
            </a:r>
            <a:r>
              <a:rPr lang="fa-IR" dirty="0" smtClean="0"/>
              <a:t/>
            </a:r>
            <a:br>
              <a:rPr lang="fa-IR" dirty="0" smtClean="0"/>
            </a:br>
            <a:r>
              <a:rPr lang="fa-IR" dirty="0" smtClean="0"/>
              <a:t>افزایش </a:t>
            </a:r>
            <a:r>
              <a:rPr lang="en-US" dirty="0" smtClean="0"/>
              <a:t>FEV1</a:t>
            </a:r>
            <a:r>
              <a:rPr lang="fa-IR" dirty="0" smtClean="0"/>
              <a:t>بیشتر از12% و 200سی سی افزایش در </a:t>
            </a:r>
            <a:r>
              <a:rPr lang="en-US" dirty="0" smtClean="0"/>
              <a:t>FEV1</a:t>
            </a:r>
            <a:r>
              <a:rPr lang="fa-IR" dirty="0" smtClean="0"/>
              <a:t>  پس از 15 دقیقه پس از استنشاق سالبوتامول یا 4 هفته پس از استفاده پردنیزولون 40 میلیگرم روزانه</a:t>
            </a:r>
            <a:br>
              <a:rPr lang="fa-IR" dirty="0" smtClean="0"/>
            </a:br>
            <a:r>
              <a:rPr lang="fa-IR" dirty="0" smtClean="0"/>
              <a:t>اگر به آسم مشکوک هستیم ولی تستهای ریوی نرمال است و یا در بررسی سرفه مزمن تست متاکولین انجام میدهیم.</a:t>
            </a:r>
            <a:br>
              <a:rPr lang="fa-IR" dirty="0" smtClean="0"/>
            </a:br>
            <a:endParaRPr lang="fa-IR" dirty="0"/>
          </a:p>
        </p:txBody>
      </p:sp>
    </p:spTree>
    <p:extLst>
      <p:ext uri="{BB962C8B-B14F-4D97-AF65-F5344CB8AC3E}">
        <p14:creationId xmlns:p14="http://schemas.microsoft.com/office/powerpoint/2010/main" val="2880189795"/>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223</TotalTime>
  <Words>89</Words>
  <Application>Microsoft Office PowerPoint</Application>
  <PresentationFormat>Widescreen</PresentationFormat>
  <Paragraphs>22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Tahoma</vt:lpstr>
      <vt:lpstr>Wingdings 3</vt:lpstr>
      <vt:lpstr>Slice</vt:lpstr>
      <vt:lpstr>PowerPoint Presentation</vt:lpstr>
      <vt:lpstr>تعریف سندرم آسم انسداد بسیار متغیر مجاری هوایی است که بصورت خود به خود و یا با درمان برطرف میگردد.</vt:lpstr>
      <vt:lpstr>شیوع سیصد میلیون نفر در سراسر دنیا به آسم مبتلایند 10_12% بزرگسالان و 15% کودکان مبتلایند در هر سنی میتواند مبتلا شود اما اوج تظاهر آن در سه سالگی است. در دوران کودکی شیوع آسم در پسران دو برابر دختران است اما در بزرگسالی تفاوتی ندارد</vt:lpstr>
      <vt:lpstr>سبب شناسی آسم آتوپی:خطر ایجاد آسم در کسانیکه آتوپی ندارند بسیار کم است.بیماران مبتلا به آسم معمولا از سایر بیماریهای آتوپیک رنج میبرندمثل رینیت آلرژیک و درماتیت آتوپیک(اگزما) ولی عکس قضیه صادق نیست. آسم ذاتی (درونزاد): غیر آتوپیک است و معمولا دیرتر به بروز میرسد. اغلب همزمان پولیپ بینی دارند و به آسپرین حساس هستند و بیماری آنها شدیدتر و طولانی تر است. </vt:lpstr>
      <vt:lpstr>محرکها: شایعترین آنها مایت موجود در گرد و غبار ، موی بدن گربه و سگ ، سوسک ، گرده علفها و گیاهان و جوندگان میباشند. عفونتها: نقش ویروسها بدرستی مشخص نشده است. مایکوپلاسما و کلامیدیا مطرح هستند. فرضیه بهداشت: بهداشت بیشتر در اوایل کودکی سبب آسم بیشتر در بزرگسالی میشود.</vt:lpstr>
      <vt:lpstr>رژیم غذایی: سدیم بالا، امگا6 ، چاقی و کمبود ویتامین ث و آ، منیزیوم، سلنیوم باعث بروز بیشتر آسم میشوند. آلودگی هوا: دی اکسید گوگرد، ازن، ذرات گازوییل، سیگار کشیدن مادر. موارد شغلی: تولوین، حیوانات کوچک آزمایشگاهی ، آمیلاز قارچها، نانوایان که در اخر هفته بهتر میشوند.</vt:lpstr>
      <vt:lpstr>استرس: استرسهای کم باعث افزایش حملات آسم و استرسهای سنگین مثل داغدیدگی باعث کاهش حملات آسم میشود. ورزش: معمولا پس از پایان ورزش شروع و پس از نیم ساعت از بین میرود و در هوای سرد و خشک بدتر میشود.  ترش کردن: ممکن است انقباض برونش بدهد اما آسم نمیدهد. داروها: از تجویز داروهای بتابلاکر حتی قطره چشمی تیمولول پرهیز شود. عوامل هورمونی باعث تشدید آسم در زمان قاعدگی میشود.داروهای مهارکننده آنزیم تبدیل کننده ازنظر تیوری میتواند آسم بدهد ولی بیشتر سرفه مزمن میدهد تا آسم.</vt:lpstr>
      <vt:lpstr>تظاهرات بالینی خس خس سینه، تنگی نفس و سرفه که معمولا در شبها بدتر میشود. افزایش تولید موکوس و خلط چسبناک و استفاده از عضلات فرعی تنفسی. علایم پیش در آمد: خارش زیر چانه، احساس ناراحتی بین دو کتف ، احساس ترس و ویز و رونکای در سرتاسرریه</vt:lpstr>
      <vt:lpstr>تشخیص کاهش FEV1 ,FEV1/FVC,PEF افزایش FEV1بیشتر از12% و 200سی سی افزایش در FEV1  پس از 15 دقیقه پس از استنشاق سالبوتامول یا 4 هفته پس از استفاده پردنیزولون 40 میلیگرم روزانه اگر به آسم مشکوک هستیم ولی تستهای ریوی نرمال است و یا در بررسی سرفه مزمن تست متاکولین انجام میدهیم. </vt:lpstr>
      <vt:lpstr>تشخیص افتراقی تومور مجاری هوایی فوقانی و ادم حنجره خود را با استریدور نشان میدهند. نارسایی بطن چپ که بر خلاف آسم در سمع قاعده ریه کراکل میشنویم. بیماری انسدادی مزمن ریوی که معمولا علایم کمتر تغییر میکند و هرگز کاملا از بین نمیرود.</vt:lpstr>
      <vt:lpstr>اهداف درمان آسم: به حداقل رساندن علایم بیمار بخصوص علایم شبانه حذف ویزیتهای اورژانس به حداقل رساندن حملات آسم به حداقل رساندن عوارض جانبی داروها حذف محدودیتهای فعالیت بیمار از جمله ورزش به حداقل رساندن استفاده از سالبوتامول </vt:lpstr>
      <vt:lpstr>درمان حملات آسم: اکسیژن با غلظت بالای برای اشباع بالای 90% اساس درمان استفاده از سالبوتامول با آسم یار یا نبولایزر است. اگر بیمار خیلی بدحال است از نوع وریدی استفاده میکنیم. آنتی کولینرژیک استنشاقی ،آتروونت در بیماران مقاوم به درمان استنشاقی، انفوزیون آهسته آمینوفیلین میدهیم. در موارد مقاوم از سولفات منیزیوم وریدی یا از طریق نبولایزر استفاده میکنیم. در موارد شدید از لوله گذاری استفاده میکنیم. </vt:lpstr>
      <vt:lpstr>با تشکر از حسن دقت و حوصله تان </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www.Win2Farsi.com</dc:creator>
  <cp:lastModifiedBy>MRT www.Win2Farsi.com</cp:lastModifiedBy>
  <cp:revision>26</cp:revision>
  <dcterms:created xsi:type="dcterms:W3CDTF">2014-12-13T13:54:48Z</dcterms:created>
  <dcterms:modified xsi:type="dcterms:W3CDTF">2014-12-16T03:08:49Z</dcterms:modified>
</cp:coreProperties>
</file>