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93" d="100"/>
          <a:sy n="93" d="100"/>
        </p:scale>
        <p:origin x="-222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263" y="646772"/>
            <a:ext cx="9314985" cy="467236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3500" dirty="0" smtClean="0"/>
              <a:t>In the name of God</a:t>
            </a:r>
          </a:p>
          <a:p>
            <a:pPr algn="ctr"/>
            <a:endParaRPr lang="en-US" sz="3200" dirty="0"/>
          </a:p>
          <a:p>
            <a:pPr algn="ctr"/>
            <a:endParaRPr lang="en-US" sz="3200" dirty="0" smtClean="0"/>
          </a:p>
          <a:p>
            <a:pPr algn="ctr"/>
            <a:r>
              <a:rPr lang="en-US" sz="3200" dirty="0" err="1" smtClean="0"/>
              <a:t>Hypertention</a:t>
            </a:r>
            <a:r>
              <a:rPr lang="en-US" sz="3200" dirty="0" smtClean="0"/>
              <a:t> and </a:t>
            </a:r>
            <a:r>
              <a:rPr lang="en-US" sz="3200" dirty="0" err="1" smtClean="0"/>
              <a:t>Hypotention</a:t>
            </a:r>
            <a:endParaRPr lang="en-US" sz="3200" dirty="0" smtClean="0"/>
          </a:p>
          <a:p>
            <a:pPr algn="ctr"/>
            <a:r>
              <a:rPr lang="en-US" sz="3200" dirty="0" smtClean="0"/>
              <a:t>By</a:t>
            </a:r>
          </a:p>
          <a:p>
            <a:pPr algn="ctr"/>
            <a:r>
              <a:rPr lang="en-US" sz="3200" dirty="0" smtClean="0"/>
              <a:t>Reza </a:t>
            </a:r>
            <a:r>
              <a:rPr lang="en-US" sz="3200" dirty="0" err="1" smtClean="0"/>
              <a:t>Ghaderi</a:t>
            </a:r>
            <a:r>
              <a:rPr lang="en-US" sz="3200" dirty="0" smtClean="0"/>
              <a:t> </a:t>
            </a:r>
            <a:r>
              <a:rPr lang="en-US" sz="3200" dirty="0" err="1" smtClean="0"/>
              <a:t>Dr</a:t>
            </a:r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Medical university of yasudj-1393</a:t>
            </a:r>
            <a:endParaRPr lang="en-US" sz="3200" dirty="0"/>
          </a:p>
          <a:p>
            <a:pPr algn="ctr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046667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 algn="l"/>
            <a:r>
              <a:rPr lang="en-US" sz="3600" dirty="0" smtClean="0"/>
              <a:t>Secondary HTN; 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Acute  and chronic kidney injury , Reno vascular disease, OCP , drugs </a:t>
            </a:r>
            <a:r>
              <a:rPr lang="en-US" dirty="0" smtClean="0"/>
              <a:t>, </a:t>
            </a:r>
            <a:r>
              <a:rPr lang="en-US" sz="3200" dirty="0" err="1" smtClean="0"/>
              <a:t>feo</a:t>
            </a:r>
            <a:r>
              <a:rPr lang="en-US" sz="3200" dirty="0" smtClean="0"/>
              <a:t> , </a:t>
            </a:r>
            <a:r>
              <a:rPr lang="en-US" sz="3200" dirty="0" err="1" smtClean="0"/>
              <a:t>aldostronism</a:t>
            </a:r>
            <a:r>
              <a:rPr lang="en-US" sz="3200" dirty="0"/>
              <a:t> </a:t>
            </a:r>
            <a:r>
              <a:rPr lang="en-US" sz="3200" dirty="0" smtClean="0"/>
              <a:t>, </a:t>
            </a:r>
            <a:r>
              <a:rPr lang="en-US" sz="3200" dirty="0" err="1" smtClean="0"/>
              <a:t>cushing</a:t>
            </a:r>
            <a:r>
              <a:rPr lang="en-US" sz="3200" dirty="0" smtClean="0"/>
              <a:t> , </a:t>
            </a:r>
            <a:r>
              <a:rPr lang="en-US" sz="3200" dirty="0" err="1" smtClean="0"/>
              <a:t>hypopara</a:t>
            </a:r>
            <a:r>
              <a:rPr lang="en-US" sz="3200" dirty="0" smtClean="0"/>
              <a:t> , hypothyroidism , hyperthyroidism , </a:t>
            </a:r>
            <a:r>
              <a:rPr lang="en-US" sz="3200" dirty="0" err="1" smtClean="0"/>
              <a:t>coarctation</a:t>
            </a:r>
            <a:r>
              <a:rPr lang="en-US" sz="3200" dirty="0" smtClean="0"/>
              <a:t> of aorta , O.S.A</a:t>
            </a:r>
            <a:r>
              <a:rPr lang="en-US" dirty="0" smtClean="0"/>
              <a:t>.  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5794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70156"/>
            <a:ext cx="10820400" cy="5248529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Complication:</a:t>
            </a:r>
          </a:p>
          <a:p>
            <a:pPr algn="l"/>
            <a:endParaRPr lang="en-US" sz="4000" dirty="0" smtClean="0"/>
          </a:p>
          <a:p>
            <a:pPr algn="l"/>
            <a:r>
              <a:rPr lang="en-US" sz="3200" dirty="0" smtClean="0"/>
              <a:t>Complication chance increased after BP more than 125/75</a:t>
            </a:r>
          </a:p>
          <a:p>
            <a:pPr algn="l"/>
            <a:r>
              <a:rPr lang="en-US" sz="3200" dirty="0" smtClean="0"/>
              <a:t>Complications consist of </a:t>
            </a:r>
          </a:p>
          <a:p>
            <a:pPr algn="l"/>
            <a:r>
              <a:rPr lang="en-US" sz="3200" dirty="0" smtClean="0"/>
              <a:t>Premature cardiovascular disease, heart failure , left ventricular hypertrophy that causes of arrhythmia , H.F , M.I , sudden death.</a:t>
            </a:r>
          </a:p>
          <a:p>
            <a:pPr algn="l"/>
            <a:r>
              <a:rPr lang="en-US" sz="3200" dirty="0" smtClean="0"/>
              <a:t>C.V.A , I.C.H , C.K.D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2866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3112"/>
            <a:ext cx="10820400" cy="4735573"/>
          </a:xfrm>
        </p:spPr>
        <p:txBody>
          <a:bodyPr/>
          <a:lstStyle/>
          <a:p>
            <a:pPr marL="0" indent="0" algn="l">
              <a:buNone/>
            </a:pPr>
            <a:r>
              <a:rPr lang="en-US" sz="3600" dirty="0" smtClean="0"/>
              <a:t>Measurement </a:t>
            </a:r>
            <a:r>
              <a:rPr lang="en-US" dirty="0" smtClean="0"/>
              <a:t>;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sz="3200" dirty="0" smtClean="0"/>
              <a:t>In absence of end organ damage HTN should be established in 3-6 visits.</a:t>
            </a:r>
          </a:p>
          <a:p>
            <a:pPr marL="0" indent="0" algn="l">
              <a:buNone/>
            </a:pPr>
            <a:endParaRPr lang="en-US" sz="3200" dirty="0" smtClean="0"/>
          </a:p>
          <a:p>
            <a:pPr marL="0" indent="0" algn="l">
              <a:buNone/>
            </a:pPr>
            <a:r>
              <a:rPr lang="en-US" sz="3200" dirty="0" smtClean="0"/>
              <a:t>B.P measurement should be performed in both arms. </a:t>
            </a:r>
          </a:p>
          <a:p>
            <a:pPr marL="0" indent="0" algn="l">
              <a:buNone/>
            </a:pPr>
            <a:r>
              <a:rPr lang="en-US" sz="3200" dirty="0" smtClean="0"/>
              <a:t>If difference value  in both arms was obtained more than 10 mmHg </a:t>
            </a:r>
            <a:r>
              <a:rPr lang="en-US" sz="3200" dirty="0" err="1" smtClean="0"/>
              <a:t>subclavian</a:t>
            </a:r>
            <a:r>
              <a:rPr lang="en-US" sz="3200" dirty="0" smtClean="0"/>
              <a:t> stenosis should be roll out.</a:t>
            </a:r>
          </a:p>
          <a:p>
            <a:pPr marL="0" indent="0" algn="l">
              <a:buNone/>
            </a:pPr>
            <a:r>
              <a:rPr lang="en-US" sz="3200" dirty="0" smtClean="0"/>
              <a:t>Postural HTN should be performed.  </a:t>
            </a:r>
            <a:r>
              <a:rPr lang="fa-IR" dirty="0" smtClean="0"/>
              <a:t> </a:t>
            </a:r>
            <a:endParaRPr lang="en-US" dirty="0" smtClean="0"/>
          </a:p>
          <a:p>
            <a:pPr marL="0" indent="0" algn="l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8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White  coat HTN</a:t>
            </a:r>
          </a:p>
          <a:p>
            <a:pPr algn="l"/>
            <a:r>
              <a:rPr lang="en-US" sz="3200" dirty="0" smtClean="0"/>
              <a:t>DX;</a:t>
            </a:r>
            <a:endParaRPr lang="en-US" sz="3200" dirty="0"/>
          </a:p>
          <a:p>
            <a:pPr algn="l"/>
            <a:r>
              <a:rPr lang="en-US" sz="3200" dirty="0" smtClean="0"/>
              <a:t>Ambulatory measurement that control of HTN every 15 minute in days and every 30 minute.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Masked HTN is opposite of white coat HTN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99702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ABPM indication;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white coat HTN</a:t>
            </a:r>
          </a:p>
          <a:p>
            <a:pPr algn="l"/>
            <a:r>
              <a:rPr lang="en-US" sz="3200" dirty="0" smtClean="0"/>
              <a:t>Increased periodic HTN :</a:t>
            </a:r>
            <a:r>
              <a:rPr lang="en-US" sz="3200" dirty="0" err="1" smtClean="0"/>
              <a:t>feo</a:t>
            </a:r>
            <a:endParaRPr lang="en-US" sz="3200" dirty="0" smtClean="0"/>
          </a:p>
          <a:p>
            <a:pPr algn="l"/>
            <a:r>
              <a:rPr lang="en-US" sz="3200" dirty="0" smtClean="0"/>
              <a:t>Refractory HTN</a:t>
            </a:r>
          </a:p>
          <a:p>
            <a:pPr algn="l"/>
            <a:r>
              <a:rPr lang="en-US" sz="3200" dirty="0" err="1" smtClean="0"/>
              <a:t>Hypotention</a:t>
            </a:r>
            <a:r>
              <a:rPr lang="en-US" sz="3200" dirty="0" smtClean="0"/>
              <a:t> after drug use</a:t>
            </a:r>
          </a:p>
          <a:p>
            <a:pPr algn="l"/>
            <a:r>
              <a:rPr lang="en-US" sz="3200" dirty="0" err="1" smtClean="0"/>
              <a:t>Aoutonomic</a:t>
            </a:r>
            <a:r>
              <a:rPr lang="en-US" sz="3200" dirty="0" smtClean="0"/>
              <a:t> dysfunction</a:t>
            </a:r>
          </a:p>
          <a:p>
            <a:pPr algn="l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6383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Evaluation</a:t>
            </a:r>
          </a:p>
          <a:p>
            <a:pPr algn="l"/>
            <a:endParaRPr lang="en-US" sz="3600" dirty="0"/>
          </a:p>
          <a:p>
            <a:pPr algn="l"/>
            <a:r>
              <a:rPr lang="en-US" sz="3600" dirty="0" smtClean="0"/>
              <a:t>End organ damage is present</a:t>
            </a:r>
          </a:p>
          <a:p>
            <a:pPr algn="l"/>
            <a:r>
              <a:rPr lang="en-US" sz="3600" dirty="0" smtClean="0"/>
              <a:t>Evaluation of C.V.D</a:t>
            </a:r>
          </a:p>
          <a:p>
            <a:pPr algn="l"/>
            <a:r>
              <a:rPr lang="en-US" sz="3600" dirty="0" smtClean="0"/>
              <a:t>Treatable cause</a:t>
            </a:r>
          </a:p>
          <a:p>
            <a:pPr algn="l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12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39" y="0"/>
            <a:ext cx="10820400" cy="6779941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HX; causes</a:t>
            </a:r>
          </a:p>
          <a:p>
            <a:pPr algn="l"/>
            <a:r>
              <a:rPr lang="en-US" sz="2800" dirty="0" smtClean="0"/>
              <a:t>P/E; end organ damage</a:t>
            </a:r>
          </a:p>
          <a:p>
            <a:pPr algn="l"/>
            <a:r>
              <a:rPr lang="en-US" sz="2800" dirty="0" smtClean="0"/>
              <a:t>Corrected BP measurement </a:t>
            </a:r>
          </a:p>
          <a:p>
            <a:pPr algn="l"/>
            <a:r>
              <a:rPr lang="en-US" sz="2800" dirty="0" smtClean="0"/>
              <a:t>Fat distribution</a:t>
            </a:r>
          </a:p>
          <a:p>
            <a:pPr algn="l"/>
            <a:r>
              <a:rPr lang="en-US" sz="2800" dirty="0" smtClean="0"/>
              <a:t>Skin lesion</a:t>
            </a:r>
          </a:p>
          <a:p>
            <a:pPr algn="l"/>
            <a:r>
              <a:rPr lang="en-US" sz="2800" dirty="0" smtClean="0"/>
              <a:t>Conciseness</a:t>
            </a:r>
          </a:p>
          <a:p>
            <a:pPr algn="l"/>
            <a:r>
              <a:rPr lang="en-US" sz="2800" dirty="0" err="1" smtClean="0"/>
              <a:t>Fondoscopy</a:t>
            </a:r>
            <a:endParaRPr lang="en-US" sz="2800" dirty="0" smtClean="0"/>
          </a:p>
          <a:p>
            <a:pPr algn="l"/>
            <a:r>
              <a:rPr lang="en-US" sz="2800" dirty="0" smtClean="0"/>
              <a:t>Neck(carotid, thyroid)</a:t>
            </a:r>
          </a:p>
          <a:p>
            <a:pPr algn="l"/>
            <a:r>
              <a:rPr lang="en-US" sz="2800" dirty="0" smtClean="0"/>
              <a:t>Heart ; sounds ,size , rhythm</a:t>
            </a:r>
          </a:p>
          <a:p>
            <a:pPr algn="l"/>
            <a:r>
              <a:rPr lang="en-US" sz="2800" dirty="0" smtClean="0"/>
              <a:t>Lung; </a:t>
            </a:r>
            <a:r>
              <a:rPr lang="en-US" sz="2800" dirty="0" err="1" smtClean="0"/>
              <a:t>rales</a:t>
            </a:r>
            <a:endParaRPr lang="en-US" sz="2800" dirty="0" smtClean="0"/>
          </a:p>
          <a:p>
            <a:pPr algn="l"/>
            <a:r>
              <a:rPr lang="en-US" sz="2800" dirty="0" err="1" smtClean="0"/>
              <a:t>Abd</a:t>
            </a:r>
            <a:r>
              <a:rPr lang="en-US" sz="2800" dirty="0" smtClean="0"/>
              <a:t> ; </a:t>
            </a:r>
            <a:r>
              <a:rPr lang="en-US" sz="2800" dirty="0" err="1" smtClean="0"/>
              <a:t>mass,aortic</a:t>
            </a:r>
            <a:r>
              <a:rPr lang="en-US" sz="2800" dirty="0" smtClean="0"/>
              <a:t> size</a:t>
            </a:r>
          </a:p>
          <a:p>
            <a:pPr algn="l"/>
            <a:r>
              <a:rPr lang="en-US" sz="2800" dirty="0" smtClean="0"/>
              <a:t>Ext; edema, pulses</a:t>
            </a:r>
          </a:p>
          <a:p>
            <a:pPr algn="l"/>
            <a:r>
              <a:rPr lang="en-US" sz="2800" dirty="0" smtClean="0"/>
              <a:t>N/E; confusion, weakness, blurred vision</a:t>
            </a:r>
          </a:p>
          <a:p>
            <a:pPr algn="l"/>
            <a:r>
              <a:rPr lang="en-US" sz="2800" dirty="0" smtClean="0"/>
              <a:t>  </a:t>
            </a:r>
          </a:p>
          <a:p>
            <a:pPr algn="l"/>
            <a:endParaRPr lang="en-US" sz="2800" dirty="0" smtClean="0"/>
          </a:p>
          <a:p>
            <a:pPr algn="l"/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61432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6342"/>
            <a:ext cx="10820400" cy="5382344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Labs;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U/A, HCT, </a:t>
            </a:r>
            <a:r>
              <a:rPr lang="en-US" sz="3200" dirty="0" err="1" smtClean="0"/>
              <a:t>Elec</a:t>
            </a:r>
            <a:r>
              <a:rPr lang="en-US" sz="3200" dirty="0" smtClean="0"/>
              <a:t> , Bun, Cr, ECG, TG, </a:t>
            </a:r>
            <a:r>
              <a:rPr lang="en-US" sz="3200" dirty="0" err="1" smtClean="0"/>
              <a:t>Chol</a:t>
            </a:r>
            <a:r>
              <a:rPr lang="en-US" sz="3200" dirty="0" smtClean="0"/>
              <a:t>  must be measured</a:t>
            </a:r>
          </a:p>
          <a:p>
            <a:pPr algn="l"/>
            <a:r>
              <a:rPr lang="en-US" sz="3200" dirty="0" err="1" smtClean="0"/>
              <a:t>Alb</a:t>
            </a:r>
            <a:r>
              <a:rPr lang="en-US" sz="3200" dirty="0" smtClean="0"/>
              <a:t>/U , Echo in borderline </a:t>
            </a:r>
            <a:r>
              <a:rPr lang="en-US" sz="3200" dirty="0" err="1" smtClean="0"/>
              <a:t>Pts</a:t>
            </a:r>
            <a:r>
              <a:rPr lang="en-US" sz="3200" dirty="0" smtClean="0"/>
              <a:t> , </a:t>
            </a:r>
            <a:r>
              <a:rPr lang="en-US" sz="3200" dirty="0" err="1" smtClean="0"/>
              <a:t>ca</a:t>
            </a:r>
            <a:r>
              <a:rPr lang="en-US" sz="3200" dirty="0" smtClean="0"/>
              <a:t> may be measured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Imaging should be performed if very doubtful</a:t>
            </a:r>
          </a:p>
          <a:p>
            <a:pPr algn="l"/>
            <a:r>
              <a:rPr lang="en-US" sz="3200" dirty="0" smtClean="0"/>
              <a:t>Reno vascular disease may play role 1% in mild HTN and 10-45% in malignant or severe HTN. </a:t>
            </a:r>
          </a:p>
          <a:p>
            <a:pPr algn="l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282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Who should be </a:t>
            </a:r>
            <a:r>
              <a:rPr lang="en-US" sz="4800" dirty="0" err="1" smtClean="0"/>
              <a:t>treted</a:t>
            </a:r>
            <a:r>
              <a:rPr lang="en-US" sz="4800" dirty="0" smtClean="0"/>
              <a:t>?</a:t>
            </a: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10711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In absence of end organ damage HTN should be treated if average of 24 </a:t>
            </a:r>
            <a:r>
              <a:rPr lang="en-US" sz="4800" dirty="0" err="1" smtClean="0"/>
              <a:t>hr</a:t>
            </a:r>
            <a:r>
              <a:rPr lang="en-US" sz="4800" dirty="0" smtClean="0"/>
              <a:t> monitor more than </a:t>
            </a:r>
            <a:r>
              <a:rPr lang="en-US" sz="4800" dirty="0" err="1" smtClean="0"/>
              <a:t>nl</a:t>
            </a:r>
            <a:endParaRPr lang="fa-IR" sz="4800" dirty="0"/>
          </a:p>
        </p:txBody>
      </p:sp>
    </p:spTree>
    <p:extLst>
      <p:ext uri="{BB962C8B-B14F-4D97-AF65-F5344CB8AC3E}">
        <p14:creationId xmlns:p14="http://schemas.microsoft.com/office/powerpoint/2010/main" val="8695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619" y="1433446"/>
            <a:ext cx="8610600" cy="4432095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Importance;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the most common risk factor for heart attack and stroke is </a:t>
            </a:r>
            <a:r>
              <a:rPr lang="en-US" sz="2800" dirty="0" err="1" smtClean="0"/>
              <a:t>hypertention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The most common cause that </a:t>
            </a:r>
            <a:r>
              <a:rPr lang="en-US" sz="2800" dirty="0" err="1" smtClean="0"/>
              <a:t>pts</a:t>
            </a:r>
            <a:r>
              <a:rPr lang="en-US" sz="2800" dirty="0" smtClean="0"/>
              <a:t> </a:t>
            </a:r>
            <a:r>
              <a:rPr lang="en-US" sz="2800" dirty="0" err="1" smtClean="0"/>
              <a:t>visitd</a:t>
            </a:r>
            <a:r>
              <a:rPr lang="en-US" sz="2800" dirty="0" smtClean="0"/>
              <a:t> by physician is </a:t>
            </a:r>
            <a:r>
              <a:rPr lang="en-US" sz="2800" dirty="0" err="1" smtClean="0"/>
              <a:t>hypertention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2593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59006"/>
            <a:ext cx="10820400" cy="525968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Treatment;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pharmacologic and non pharmacologic</a:t>
            </a:r>
          </a:p>
          <a:p>
            <a:pPr algn="l"/>
            <a:r>
              <a:rPr lang="en-US" sz="3200" dirty="0" smtClean="0"/>
              <a:t>Non pharmacologic;</a:t>
            </a:r>
          </a:p>
          <a:p>
            <a:pPr algn="l"/>
            <a:r>
              <a:rPr lang="en-US" sz="3200" dirty="0" smtClean="0"/>
              <a:t>Smoke cessation </a:t>
            </a:r>
          </a:p>
          <a:p>
            <a:pPr algn="l"/>
            <a:r>
              <a:rPr lang="en-US" sz="3200" dirty="0" smtClean="0"/>
              <a:t>High K diet</a:t>
            </a:r>
          </a:p>
          <a:p>
            <a:pPr algn="l"/>
            <a:r>
              <a:rPr lang="en-US" sz="3200" dirty="0" smtClean="0"/>
              <a:t>Stopped NSAIDS</a:t>
            </a:r>
          </a:p>
          <a:p>
            <a:pPr algn="l"/>
            <a:r>
              <a:rPr lang="en-US" sz="3200" dirty="0" smtClean="0"/>
              <a:t>These items decreased  prevalence of HTN from 32 to 22%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3775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57922"/>
            <a:ext cx="10820400" cy="556076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Decreased </a:t>
            </a:r>
            <a:r>
              <a:rPr lang="en-US" sz="2800" dirty="0" err="1" smtClean="0"/>
              <a:t>Wt</a:t>
            </a:r>
            <a:r>
              <a:rPr lang="en-US" sz="2800" dirty="0" smtClean="0"/>
              <a:t>; every 10 Kg decreased in </a:t>
            </a:r>
            <a:r>
              <a:rPr lang="en-US" sz="2800" dirty="0" err="1" smtClean="0"/>
              <a:t>wt</a:t>
            </a:r>
            <a:r>
              <a:rPr lang="en-US" sz="2800" dirty="0" smtClean="0"/>
              <a:t> causes decreased 5-20 mmHg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Decreased Na; less than 6 gram </a:t>
            </a:r>
            <a:r>
              <a:rPr lang="en-US" sz="2800" dirty="0" err="1" smtClean="0"/>
              <a:t>Nacl</a:t>
            </a:r>
            <a:r>
              <a:rPr lang="en-US" sz="2800" dirty="0" smtClean="0"/>
              <a:t> daily causes decreased 2-8 mmHg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Decreased alcohol; 2 drink per day for men and 1 drink per day for women causes decreased 2-4 mmHg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DASH diet; dietary approach to stop HTN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Activity; at least 30 minutes daily that decreased 4-9 mmHg</a:t>
            </a:r>
          </a:p>
          <a:p>
            <a:pPr algn="l"/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8403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7990"/>
            <a:ext cx="10820400" cy="585069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BP&gt;=140/90 should be started drug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If BP&gt;160/100 should be started 2 drugs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If P/U, CKD, CVD are present should be control of BP less than 130/80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If BP is </a:t>
            </a:r>
            <a:r>
              <a:rPr lang="en-US" sz="3200" dirty="0" err="1" smtClean="0"/>
              <a:t>abnl</a:t>
            </a:r>
            <a:r>
              <a:rPr lang="en-US" sz="3200" dirty="0" smtClean="0"/>
              <a:t> in office only should be performed 24 </a:t>
            </a:r>
            <a:r>
              <a:rPr lang="en-US" sz="3200" dirty="0" err="1" smtClean="0"/>
              <a:t>hr</a:t>
            </a:r>
            <a:r>
              <a:rPr lang="en-US" sz="3200" dirty="0" smtClean="0"/>
              <a:t> </a:t>
            </a:r>
            <a:r>
              <a:rPr lang="en-US" sz="3200" dirty="0" err="1" smtClean="0"/>
              <a:t>holter</a:t>
            </a:r>
            <a:r>
              <a:rPr lang="en-US" sz="3200" dirty="0" smtClean="0"/>
              <a:t> of BP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In specific disease use of specific drugs</a:t>
            </a:r>
          </a:p>
          <a:p>
            <a:pPr algn="l"/>
            <a:r>
              <a:rPr lang="en-US" sz="3200" dirty="0" smtClean="0"/>
              <a:t>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84888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1308"/>
            <a:ext cx="10820400" cy="5237378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C</a:t>
            </a:r>
            <a:r>
              <a:rPr lang="en-US" sz="2800" dirty="0" smtClean="0"/>
              <a:t>HF……..</a:t>
            </a:r>
            <a:r>
              <a:rPr lang="en-US" sz="2800" dirty="0" err="1" smtClean="0"/>
              <a:t>ACEI,ARB,BB,diuretic,aldostron</a:t>
            </a:r>
            <a:r>
              <a:rPr lang="en-US" sz="2800" dirty="0" smtClean="0"/>
              <a:t> antagonist</a:t>
            </a:r>
          </a:p>
          <a:p>
            <a:pPr algn="l"/>
            <a:r>
              <a:rPr lang="en-US" sz="2800" dirty="0" smtClean="0"/>
              <a:t>MI   ……..</a:t>
            </a:r>
            <a:r>
              <a:rPr lang="en-US" sz="2800" dirty="0" err="1" smtClean="0"/>
              <a:t>ACEI,ARB,BB,aldostron</a:t>
            </a:r>
            <a:r>
              <a:rPr lang="en-US" sz="2800" dirty="0" smtClean="0"/>
              <a:t> antagonist</a:t>
            </a:r>
          </a:p>
          <a:p>
            <a:pPr algn="l"/>
            <a:r>
              <a:rPr lang="en-US" sz="2800" dirty="0" err="1" smtClean="0"/>
              <a:t>CKD,Pr</a:t>
            </a:r>
            <a:r>
              <a:rPr lang="en-US" sz="2800" dirty="0" smtClean="0"/>
              <a:t>/U…….ACEI,ARB</a:t>
            </a:r>
          </a:p>
          <a:p>
            <a:pPr algn="l"/>
            <a:r>
              <a:rPr lang="en-US" sz="2800" dirty="0" smtClean="0"/>
              <a:t>Angina </a:t>
            </a:r>
            <a:r>
              <a:rPr lang="en-US" sz="2800" dirty="0" err="1" smtClean="0"/>
              <a:t>pectoralis</a:t>
            </a:r>
            <a:r>
              <a:rPr lang="en-US" sz="2800" dirty="0" smtClean="0"/>
              <a:t>…BB,CCB</a:t>
            </a:r>
          </a:p>
          <a:p>
            <a:pPr algn="l"/>
            <a:r>
              <a:rPr lang="en-US" sz="2800" dirty="0" smtClean="0"/>
              <a:t>AF………BB,CCB</a:t>
            </a:r>
          </a:p>
          <a:p>
            <a:pPr algn="l"/>
            <a:r>
              <a:rPr lang="en-US" sz="2800" dirty="0" smtClean="0"/>
              <a:t>BPH…….</a:t>
            </a:r>
            <a:r>
              <a:rPr lang="en-US" sz="2800" dirty="0" err="1" smtClean="0"/>
              <a:t>alfa</a:t>
            </a:r>
            <a:r>
              <a:rPr lang="en-US" sz="2800" dirty="0" smtClean="0"/>
              <a:t> B</a:t>
            </a:r>
          </a:p>
          <a:p>
            <a:pPr algn="l"/>
            <a:r>
              <a:rPr lang="en-US" sz="2800" dirty="0" smtClean="0"/>
              <a:t>Hyperthyroidism…..BB</a:t>
            </a:r>
          </a:p>
          <a:p>
            <a:pPr algn="l"/>
            <a:r>
              <a:rPr lang="en-US" sz="2800" dirty="0" err="1" smtClean="0"/>
              <a:t>Migrane</a:t>
            </a:r>
            <a:r>
              <a:rPr lang="en-US" sz="2800" dirty="0" smtClean="0"/>
              <a:t>…..</a:t>
            </a:r>
            <a:r>
              <a:rPr lang="en-US" sz="2800" dirty="0" err="1" smtClean="0"/>
              <a:t>BB,CCb</a:t>
            </a:r>
            <a:endParaRPr lang="en-US" sz="2800" dirty="0" smtClean="0"/>
          </a:p>
          <a:p>
            <a:pPr algn="l"/>
            <a:r>
              <a:rPr lang="en-US" sz="2800" dirty="0" err="1" smtClean="0"/>
              <a:t>Raynod</a:t>
            </a:r>
            <a:r>
              <a:rPr lang="en-US" sz="2800" dirty="0" smtClean="0"/>
              <a:t>….CCB</a:t>
            </a:r>
          </a:p>
          <a:p>
            <a:pPr algn="l"/>
            <a:r>
              <a:rPr lang="en-US" sz="2800" dirty="0" smtClean="0"/>
              <a:t>Perioperation….BB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6462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92098"/>
            <a:ext cx="10820400" cy="5326587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Contraindication 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Angioedema……………….ACEI</a:t>
            </a:r>
          </a:p>
          <a:p>
            <a:pPr algn="l"/>
            <a:r>
              <a:rPr lang="en-US" sz="3200" dirty="0" smtClean="0"/>
              <a:t>Broncospasm……………….BB</a:t>
            </a:r>
          </a:p>
          <a:p>
            <a:pPr algn="l"/>
            <a:r>
              <a:rPr lang="en-US" sz="3200" dirty="0" err="1" smtClean="0"/>
              <a:t>Depretion</a:t>
            </a:r>
            <a:r>
              <a:rPr lang="en-US" sz="3200" dirty="0" smtClean="0"/>
              <a:t>……………………BB</a:t>
            </a:r>
          </a:p>
          <a:p>
            <a:pPr algn="l"/>
            <a:r>
              <a:rPr lang="en-US" sz="3200" dirty="0" smtClean="0"/>
              <a:t>Liver disease………………...methyl </a:t>
            </a:r>
            <a:r>
              <a:rPr lang="en-US" sz="3200" dirty="0" err="1" smtClean="0"/>
              <a:t>dopa</a:t>
            </a:r>
            <a:endParaRPr lang="en-US" sz="3200" dirty="0" smtClean="0"/>
          </a:p>
          <a:p>
            <a:pPr algn="l"/>
            <a:r>
              <a:rPr lang="en-US" sz="3200" dirty="0" smtClean="0"/>
              <a:t>Pregnancy………………......ACEI,ARB</a:t>
            </a:r>
          </a:p>
          <a:p>
            <a:pPr algn="l"/>
            <a:r>
              <a:rPr lang="en-US" sz="3200" dirty="0" smtClean="0"/>
              <a:t>Heart block …………………BB,CCB</a:t>
            </a:r>
          </a:p>
          <a:p>
            <a:pPr algn="l"/>
            <a:endParaRPr lang="en-US" sz="3200" dirty="0" smtClean="0"/>
          </a:p>
          <a:p>
            <a:pPr algn="l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019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7424"/>
            <a:ext cx="10820400" cy="5081261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Complication;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BB…………………………………………...depression</a:t>
            </a:r>
          </a:p>
          <a:p>
            <a:pPr algn="l"/>
            <a:r>
              <a:rPr lang="en-US" sz="3200" dirty="0" smtClean="0"/>
              <a:t>Diuretic……………….……………………Gout</a:t>
            </a:r>
          </a:p>
          <a:p>
            <a:pPr algn="l"/>
            <a:r>
              <a:rPr lang="en-US" sz="3200" dirty="0" err="1" smtClean="0"/>
              <a:t>ACEi,ARB,Aldostron</a:t>
            </a:r>
            <a:r>
              <a:rPr lang="en-US" sz="3200" dirty="0" smtClean="0"/>
              <a:t> antagonist……….hyperkalemia</a:t>
            </a:r>
          </a:p>
          <a:p>
            <a:pPr algn="l"/>
            <a:r>
              <a:rPr lang="en-US" sz="3200" dirty="0" err="1" smtClean="0"/>
              <a:t>Thiazid</a:t>
            </a:r>
            <a:r>
              <a:rPr lang="en-US" sz="3200" dirty="0" smtClean="0"/>
              <a:t>………………………………………</a:t>
            </a:r>
            <a:r>
              <a:rPr lang="en-US" sz="3200" dirty="0" err="1" smtClean="0"/>
              <a:t>hyponatremia</a:t>
            </a:r>
            <a:endParaRPr lang="en-US" sz="3200" dirty="0" smtClean="0"/>
          </a:p>
          <a:p>
            <a:pPr algn="l"/>
            <a:r>
              <a:rPr lang="en-US" sz="3200" dirty="0" smtClean="0"/>
              <a:t>ACEI,ARB…………………………………..</a:t>
            </a:r>
            <a:r>
              <a:rPr lang="en-US" sz="3200" dirty="0" err="1" smtClean="0"/>
              <a:t>renovascular</a:t>
            </a:r>
            <a:r>
              <a:rPr lang="en-US" sz="3200" dirty="0" smtClean="0"/>
              <a:t> disease</a:t>
            </a:r>
          </a:p>
          <a:p>
            <a:pPr algn="l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532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460"/>
            <a:ext cx="10820400" cy="5226226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Monotherapy</a:t>
            </a:r>
            <a:r>
              <a:rPr lang="en-US" sz="3200" dirty="0" smtClean="0"/>
              <a:t> ; </a:t>
            </a:r>
            <a:r>
              <a:rPr lang="en-US" sz="3200" dirty="0" err="1" smtClean="0"/>
              <a:t>thiazid</a:t>
            </a:r>
            <a:endParaRPr lang="en-US" sz="3200" dirty="0" smtClean="0"/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                        long acting CCB </a:t>
            </a:r>
          </a:p>
          <a:p>
            <a:pPr algn="l"/>
            <a:r>
              <a:rPr lang="en-US" sz="3200" dirty="0"/>
              <a:t> </a:t>
            </a:r>
            <a:r>
              <a:rPr lang="en-US" sz="3200" dirty="0" smtClean="0"/>
              <a:t>                        ACEI, ARB</a:t>
            </a:r>
          </a:p>
          <a:p>
            <a:pPr algn="l"/>
            <a:r>
              <a:rPr lang="en-US" sz="3200" dirty="0" smtClean="0"/>
              <a:t>BB not use alone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Combination therapy ; if BP&gt;20/10 more than upper limit of </a:t>
            </a:r>
            <a:r>
              <a:rPr lang="en-US" sz="3200" dirty="0" err="1" smtClean="0"/>
              <a:t>nl</a:t>
            </a:r>
            <a:endParaRPr lang="en-US" sz="3200" dirty="0" smtClean="0"/>
          </a:p>
          <a:p>
            <a:pPr algn="l"/>
            <a:r>
              <a:rPr lang="en-US" sz="3200" dirty="0" smtClean="0"/>
              <a:t>Combination of CCB and ACEI/ARB is of choice . </a:t>
            </a:r>
          </a:p>
          <a:p>
            <a:pPr algn="l"/>
            <a:r>
              <a:rPr lang="en-US" sz="3200" dirty="0" smtClean="0"/>
              <a:t>  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9925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Non dipping HTN;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Nocturnal  BP is &lt;10% daily BP .</a:t>
            </a:r>
          </a:p>
          <a:p>
            <a:pPr algn="l"/>
            <a:r>
              <a:rPr lang="en-US" sz="3200" dirty="0" smtClean="0"/>
              <a:t>If not is non dipping HTN that is potent  </a:t>
            </a:r>
            <a:r>
              <a:rPr lang="en-US" sz="3200" dirty="0" err="1" smtClean="0"/>
              <a:t>predictore</a:t>
            </a:r>
            <a:r>
              <a:rPr lang="en-US" sz="3200" dirty="0" smtClean="0"/>
              <a:t> of out come of C.V.D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Rx; change time of one anti HTN drugs to evening</a:t>
            </a:r>
          </a:p>
          <a:p>
            <a:pPr algn="l"/>
            <a:r>
              <a:rPr lang="en-US" sz="3200" dirty="0" smtClean="0"/>
              <a:t>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8362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80946"/>
            <a:ext cx="10820400" cy="5337739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Isolated sys HTN or age&gt;65;</a:t>
            </a:r>
          </a:p>
          <a:p>
            <a:pPr algn="l"/>
            <a:r>
              <a:rPr lang="en-US" sz="2800" dirty="0"/>
              <a:t> </a:t>
            </a:r>
            <a:r>
              <a:rPr lang="en-US" sz="2800" dirty="0" smtClean="0"/>
              <a:t>                                               ACEI, ARB</a:t>
            </a:r>
          </a:p>
          <a:p>
            <a:pPr algn="l"/>
            <a:r>
              <a:rPr lang="en-US" sz="2800" dirty="0"/>
              <a:t> </a:t>
            </a:r>
            <a:r>
              <a:rPr lang="en-US" sz="2800" dirty="0" smtClean="0"/>
              <a:t>                                                thiazide</a:t>
            </a:r>
          </a:p>
          <a:p>
            <a:pPr algn="l"/>
            <a:r>
              <a:rPr lang="en-US" sz="2800" dirty="0"/>
              <a:t> </a:t>
            </a:r>
            <a:r>
              <a:rPr lang="en-US" sz="2800" dirty="0" smtClean="0"/>
              <a:t>                                                long acting CCB</a:t>
            </a:r>
            <a:endParaRPr lang="en-US" sz="2800" dirty="0"/>
          </a:p>
          <a:p>
            <a:pPr algn="l"/>
            <a:r>
              <a:rPr lang="en-US" sz="2800" dirty="0" smtClean="0"/>
              <a:t>In these </a:t>
            </a:r>
            <a:r>
              <a:rPr lang="en-US" sz="2800" dirty="0" err="1" smtClean="0"/>
              <a:t>pts</a:t>
            </a:r>
            <a:r>
              <a:rPr lang="en-US" sz="2800" dirty="0" smtClean="0"/>
              <a:t> diastolic BP is important thus should be careful in decreasing of diastole BP.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Refractory HTN; </a:t>
            </a:r>
            <a:r>
              <a:rPr lang="en-US" sz="2800" dirty="0" err="1" smtClean="0"/>
              <a:t>dia</a:t>
            </a:r>
            <a:r>
              <a:rPr lang="en-US" sz="2800" dirty="0" smtClean="0"/>
              <a:t>&gt;90 despite of received 3 anti HTN drugs</a:t>
            </a:r>
          </a:p>
          <a:p>
            <a:pPr algn="l"/>
            <a:r>
              <a:rPr lang="en-US" sz="2800" dirty="0" smtClean="0"/>
              <a:t>Why? </a:t>
            </a:r>
          </a:p>
          <a:p>
            <a:pPr algn="l"/>
            <a:r>
              <a:rPr lang="en-US" sz="2800" dirty="0" smtClean="0"/>
              <a:t>Inadequate dose, overload, low compliancy , secondary HTN , white coat HTN , drug use that causes HTN </a:t>
            </a:r>
            <a:r>
              <a:rPr lang="fa-IR" sz="2800" dirty="0" smtClean="0"/>
              <a:t> </a:t>
            </a:r>
            <a:endParaRPr lang="en-US" sz="2800" dirty="0" smtClean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5905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Stop of drugs</a:t>
            </a:r>
          </a:p>
          <a:p>
            <a:pPr algn="l"/>
            <a:endParaRPr lang="en-US" sz="3600" dirty="0"/>
          </a:p>
          <a:p>
            <a:pPr algn="l"/>
            <a:endParaRPr lang="en-US" sz="3600" dirty="0" smtClean="0"/>
          </a:p>
          <a:p>
            <a:pPr algn="ctr"/>
            <a:r>
              <a:rPr lang="en-US" sz="3600" dirty="0" smtClean="0"/>
              <a:t>Yes or no ?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7004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893" y="613317"/>
            <a:ext cx="10820400" cy="60662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dirty="0" smtClean="0"/>
              <a:t>DEFINITION </a:t>
            </a:r>
          </a:p>
          <a:p>
            <a:pPr marL="0" indent="0" algn="l">
              <a:buNone/>
            </a:pPr>
            <a:r>
              <a:rPr lang="en-US" dirty="0" smtClean="0"/>
              <a:t>According to JNC-7 in more than 2 </a:t>
            </a:r>
            <a:r>
              <a:rPr lang="en-US" dirty="0" err="1" smtClean="0"/>
              <a:t>opd</a:t>
            </a:r>
            <a:r>
              <a:rPr lang="en-US" dirty="0" smtClean="0"/>
              <a:t> visits average of blood pressure ;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 err="1" smtClean="0"/>
              <a:t>Nl</a:t>
            </a:r>
            <a:r>
              <a:rPr lang="en-US" sz="2400" dirty="0" smtClean="0"/>
              <a:t> ; &lt;120/80</a:t>
            </a:r>
          </a:p>
          <a:p>
            <a:pPr marL="0" indent="0" algn="l">
              <a:buNone/>
            </a:pPr>
            <a:r>
              <a:rPr lang="en-US" sz="2400" dirty="0" smtClean="0"/>
              <a:t>Pre </a:t>
            </a:r>
            <a:r>
              <a:rPr lang="en-US" sz="2400" dirty="0" err="1" smtClean="0"/>
              <a:t>hypertention</a:t>
            </a:r>
            <a:r>
              <a:rPr lang="en-US" sz="2400" dirty="0" smtClean="0"/>
              <a:t>; 120-139/80-89</a:t>
            </a:r>
          </a:p>
          <a:p>
            <a:pPr marL="0" indent="0" algn="l">
              <a:buNone/>
            </a:pPr>
            <a:r>
              <a:rPr lang="en-US" sz="2400" dirty="0" err="1" smtClean="0"/>
              <a:t>Hypertention</a:t>
            </a:r>
            <a:r>
              <a:rPr lang="en-US" sz="2400" dirty="0" smtClean="0"/>
              <a:t>; stage 1; sys: 140-159</a:t>
            </a:r>
          </a:p>
          <a:p>
            <a:pPr marL="0" indent="0" algn="l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</a:t>
            </a:r>
            <a:r>
              <a:rPr lang="en-US" sz="2400" dirty="0" err="1" smtClean="0"/>
              <a:t>dia</a:t>
            </a:r>
            <a:r>
              <a:rPr lang="en-US" sz="2400" dirty="0" smtClean="0"/>
              <a:t>: 90-99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 smtClean="0"/>
              <a:t>                        stage 2; sys &gt;= 160</a:t>
            </a:r>
          </a:p>
          <a:p>
            <a:pPr marL="0" indent="0" algn="l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</a:t>
            </a:r>
            <a:r>
              <a:rPr lang="en-US" sz="2400" dirty="0" err="1" smtClean="0"/>
              <a:t>dia</a:t>
            </a:r>
            <a:r>
              <a:rPr lang="en-US" sz="2400" dirty="0" smtClean="0"/>
              <a:t>&gt;= 100</a:t>
            </a:r>
          </a:p>
          <a:p>
            <a:pPr marL="0" indent="0" algn="l">
              <a:buNone/>
            </a:pPr>
            <a:r>
              <a:rPr lang="en-US" sz="2400" dirty="0" smtClean="0"/>
              <a:t>Isolated sys </a:t>
            </a:r>
            <a:r>
              <a:rPr lang="en-US" sz="2400" dirty="0" err="1" smtClean="0"/>
              <a:t>hypertention</a:t>
            </a:r>
            <a:r>
              <a:rPr lang="en-US" sz="2400" dirty="0" smtClean="0"/>
              <a:t>; sys&gt;=140 and </a:t>
            </a:r>
            <a:r>
              <a:rPr lang="en-US" sz="2400" dirty="0" err="1" smtClean="0"/>
              <a:t>dia</a:t>
            </a:r>
            <a:r>
              <a:rPr lang="en-US" sz="2400" dirty="0" smtClean="0"/>
              <a:t>&lt; 90</a:t>
            </a:r>
          </a:p>
          <a:p>
            <a:pPr marL="0" indent="0" algn="l">
              <a:buNone/>
            </a:pPr>
            <a:r>
              <a:rPr lang="en-US" sz="2400" dirty="0" smtClean="0"/>
              <a:t>Isolated </a:t>
            </a:r>
            <a:r>
              <a:rPr lang="en-US" sz="2400" dirty="0" err="1" smtClean="0"/>
              <a:t>dia</a:t>
            </a:r>
            <a:r>
              <a:rPr lang="en-US" sz="2400" dirty="0" smtClean="0"/>
              <a:t> </a:t>
            </a:r>
            <a:r>
              <a:rPr lang="en-US" sz="2400" dirty="0" err="1" smtClean="0"/>
              <a:t>hypertenton</a:t>
            </a:r>
            <a:r>
              <a:rPr lang="en-US" sz="2400" dirty="0" smtClean="0"/>
              <a:t>: </a:t>
            </a:r>
            <a:r>
              <a:rPr lang="en-US" sz="2400" dirty="0" err="1" smtClean="0"/>
              <a:t>dia</a:t>
            </a:r>
            <a:r>
              <a:rPr lang="en-US" sz="2400" dirty="0" smtClean="0"/>
              <a:t>&gt;=</a:t>
            </a:r>
            <a:r>
              <a:rPr lang="en-US" sz="2400" dirty="0" smtClean="0"/>
              <a:t>90 and sys &lt;140</a:t>
            </a:r>
          </a:p>
          <a:p>
            <a:pPr marL="0" indent="0" algn="l">
              <a:buNone/>
            </a:pPr>
            <a:r>
              <a:rPr lang="en-US" sz="2400" dirty="0" smtClean="0"/>
              <a:t>All above definitions are true when in absence of any disease and any drugs.</a:t>
            </a:r>
          </a:p>
          <a:p>
            <a:pPr marL="0" indent="0" algn="l">
              <a:buNone/>
            </a:pPr>
            <a:r>
              <a:rPr lang="en-US" sz="2400" dirty="0" smtClean="0"/>
              <a:t>In any stage bigger numbers of sys or </a:t>
            </a:r>
            <a:r>
              <a:rPr lang="en-US" sz="2400" dirty="0" err="1" smtClean="0"/>
              <a:t>dia</a:t>
            </a:r>
            <a:r>
              <a:rPr lang="en-US" sz="2400" dirty="0" smtClean="0"/>
              <a:t> is important.   </a:t>
            </a:r>
            <a:r>
              <a:rPr lang="fa-IR" sz="2400" dirty="0" smtClean="0"/>
              <a:t>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41708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5776"/>
            <a:ext cx="10820400" cy="4612909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In 5 – 55% </a:t>
            </a:r>
            <a:r>
              <a:rPr lang="en-US" sz="3200" dirty="0" err="1" smtClean="0"/>
              <a:t>pts</a:t>
            </a:r>
            <a:r>
              <a:rPr lang="en-US" sz="3200" dirty="0" smtClean="0"/>
              <a:t> who </a:t>
            </a:r>
            <a:r>
              <a:rPr lang="en-US" sz="3200" dirty="0" err="1" smtClean="0"/>
              <a:t>recived</a:t>
            </a:r>
            <a:r>
              <a:rPr lang="en-US" sz="3200" dirty="0" smtClean="0"/>
              <a:t> one anti HTN drug may be left drug after 1- 2 years .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Sudden onset </a:t>
            </a:r>
            <a:r>
              <a:rPr lang="en-US" sz="3200" dirty="0" err="1" smtClean="0"/>
              <a:t>stoped</a:t>
            </a:r>
            <a:r>
              <a:rPr lang="en-US" sz="3200" dirty="0" smtClean="0"/>
              <a:t> of short acting BB and short acting alfe-2 agonist may be lethal thus should be tapered until many weeks.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In grade 1 HTN may be could tapering of drugs.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26083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Hypertention</a:t>
            </a:r>
            <a:r>
              <a:rPr lang="en-US" sz="4000" dirty="0" smtClean="0"/>
              <a:t>  emergency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19108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2390"/>
            <a:ext cx="10820400" cy="493629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3200" dirty="0" smtClean="0"/>
              <a:t>Definition;</a:t>
            </a:r>
          </a:p>
          <a:p>
            <a:pPr marL="0" indent="0" algn="l">
              <a:buNone/>
            </a:pPr>
            <a:endParaRPr lang="en-US" sz="3200" dirty="0" smtClean="0"/>
          </a:p>
          <a:p>
            <a:pPr marL="0" indent="0" algn="l">
              <a:buNone/>
            </a:pPr>
            <a:r>
              <a:rPr lang="en-US" sz="3200" dirty="0" smtClean="0"/>
              <a:t>HTN emergency is defined with sys BP&gt;180  and/or </a:t>
            </a:r>
            <a:r>
              <a:rPr lang="en-US" sz="3200" dirty="0" err="1" smtClean="0"/>
              <a:t>dias</a:t>
            </a:r>
            <a:r>
              <a:rPr lang="en-US" sz="3200" dirty="0" smtClean="0"/>
              <a:t> BP&gt;120 that result of many dangerous events such as encephalopathy, retinal hemorrhage, papilledema, ARF, ICH, SAH, MI, HF, severe epistaxis.</a:t>
            </a:r>
          </a:p>
          <a:p>
            <a:pPr marL="0" indent="0" algn="l">
              <a:buNone/>
            </a:pPr>
            <a:endParaRPr lang="en-US" sz="3200" dirty="0"/>
          </a:p>
          <a:p>
            <a:pPr marL="0" indent="0" algn="l">
              <a:buNone/>
            </a:pPr>
            <a:r>
              <a:rPr lang="en-US" sz="3200" dirty="0" smtClean="0"/>
              <a:t>HTN emergency may be asymptomatic or accompanied with mild headache.</a:t>
            </a:r>
            <a:endParaRPr lang="fa-IR" sz="3200" dirty="0" smtClean="0"/>
          </a:p>
        </p:txBody>
      </p:sp>
    </p:spTree>
    <p:extLst>
      <p:ext uri="{BB962C8B-B14F-4D97-AF65-F5344CB8AC3E}">
        <p14:creationId xmlns:p14="http://schemas.microsoft.com/office/powerpoint/2010/main" val="23843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87" y="970156"/>
            <a:ext cx="10820400" cy="5027571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Treatment; </a:t>
            </a:r>
          </a:p>
          <a:p>
            <a:pPr algn="l"/>
            <a:r>
              <a:rPr lang="en-US" sz="3200" dirty="0" smtClean="0"/>
              <a:t>In the past in HTN emergency state control of BP&lt;160/100 mmHg was goal but in this time this goal is controversial  and slowly decreasing strategy was replaced. 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In fact rapidly decrease of BP is more dangerous because decreased of </a:t>
            </a:r>
            <a:r>
              <a:rPr lang="en-US" sz="3200" dirty="0" err="1" smtClean="0"/>
              <a:t>Bp</a:t>
            </a:r>
            <a:r>
              <a:rPr lang="en-US" sz="3200" dirty="0" smtClean="0"/>
              <a:t> suddenly impaired  cardiac and brain flow and  MI and CVA risk increased. </a:t>
            </a:r>
          </a:p>
          <a:p>
            <a:pPr algn="l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8372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3222" y="1162757"/>
            <a:ext cx="10820400" cy="4944532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Streategy</a:t>
            </a:r>
            <a:r>
              <a:rPr lang="en-US" sz="3200" dirty="0" smtClean="0"/>
              <a:t>;</a:t>
            </a:r>
          </a:p>
          <a:p>
            <a:pPr algn="l"/>
            <a:endParaRPr lang="en-US" sz="3200" dirty="0" smtClean="0"/>
          </a:p>
          <a:p>
            <a:pPr marL="0" indent="0" algn="l">
              <a:buNone/>
            </a:pPr>
            <a:r>
              <a:rPr lang="en-US" sz="3200" dirty="0" smtClean="0"/>
              <a:t>In the absence of  sign of acute end organ damage, The goal of management of BP&lt;= 160/100 over several hours to days</a:t>
            </a:r>
          </a:p>
          <a:p>
            <a:pPr algn="l"/>
            <a:r>
              <a:rPr lang="en-US" sz="3200" dirty="0" smtClean="0"/>
              <a:t>All </a:t>
            </a:r>
            <a:r>
              <a:rPr lang="en-US" sz="3200" dirty="0" err="1" smtClean="0"/>
              <a:t>pts</a:t>
            </a:r>
            <a:r>
              <a:rPr lang="en-US" sz="3200" dirty="0" smtClean="0"/>
              <a:t> should be provided a quiet room to rest: this can lead to a fall in BP of 10-20 mmHg or more.</a:t>
            </a:r>
          </a:p>
          <a:p>
            <a:pPr algn="l"/>
            <a:r>
              <a:rPr lang="en-US" sz="3200" dirty="0" smtClean="0"/>
              <a:t>The approach varies depending on whether the </a:t>
            </a:r>
            <a:r>
              <a:rPr lang="en-US" sz="3200" dirty="0" err="1" smtClean="0"/>
              <a:t>pt</a:t>
            </a:r>
            <a:r>
              <a:rPr lang="en-US" sz="3200" dirty="0" smtClean="0"/>
              <a:t> has already been treated  for HTN or is untreated. </a:t>
            </a:r>
            <a:endParaRPr lang="en-US" sz="3200" dirty="0"/>
          </a:p>
          <a:p>
            <a:pPr algn="l"/>
            <a:r>
              <a:rPr lang="en-US" sz="3200" dirty="0" smtClean="0"/>
              <a:t> 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18050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6312"/>
            <a:ext cx="10820400" cy="511237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Previously treated HTN;</a:t>
            </a:r>
          </a:p>
          <a:p>
            <a:pPr algn="l"/>
            <a:r>
              <a:rPr lang="en-US" sz="2800" dirty="0" smtClean="0"/>
              <a:t>Among </a:t>
            </a:r>
            <a:r>
              <a:rPr lang="en-US" sz="2800" dirty="0" err="1" smtClean="0"/>
              <a:t>pts</a:t>
            </a:r>
            <a:r>
              <a:rPr lang="en-US" sz="2800" dirty="0" smtClean="0"/>
              <a:t> already treated with anti HTN drugs the following may be appropriate interventions;</a:t>
            </a:r>
          </a:p>
          <a:p>
            <a:pPr algn="l"/>
            <a:r>
              <a:rPr lang="en-US" sz="2800" dirty="0" smtClean="0"/>
              <a:t>Increase the dose of medication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Reinstitution of medication in non-adherent </a:t>
            </a:r>
            <a:r>
              <a:rPr lang="en-US" sz="2800" dirty="0" err="1" smtClean="0"/>
              <a:t>pts</a:t>
            </a:r>
            <a:endParaRPr lang="en-US" sz="2800" dirty="0" smtClean="0"/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Addition of diuretic and reinforcement of dietary sodium restriction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6125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9434"/>
            <a:ext cx="10820400" cy="5449251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Untreated </a:t>
            </a:r>
            <a:r>
              <a:rPr lang="en-US" sz="2800" dirty="0" err="1" smtClean="0"/>
              <a:t>pts</a:t>
            </a:r>
            <a:r>
              <a:rPr lang="en-US" sz="2800" dirty="0" smtClean="0"/>
              <a:t>;</a:t>
            </a:r>
          </a:p>
          <a:p>
            <a:pPr algn="l"/>
            <a:endParaRPr lang="en-US" sz="2800" dirty="0" smtClean="0"/>
          </a:p>
          <a:p>
            <a:pPr marL="0" indent="0" algn="l">
              <a:buNone/>
            </a:pPr>
            <a:r>
              <a:rPr lang="en-US" sz="2800" dirty="0" smtClean="0"/>
              <a:t>we use one of the following agents; </a:t>
            </a:r>
          </a:p>
          <a:p>
            <a:pPr algn="l"/>
            <a:r>
              <a:rPr lang="en-US" sz="2800" dirty="0" smtClean="0"/>
              <a:t>Oral furosemide (20 mg) </a:t>
            </a:r>
            <a:r>
              <a:rPr lang="en-US" sz="2800" dirty="0"/>
              <a:t>If no volume </a:t>
            </a:r>
            <a:r>
              <a:rPr lang="en-US" sz="2800" dirty="0" smtClean="0"/>
              <a:t>depletion</a:t>
            </a:r>
          </a:p>
          <a:p>
            <a:pPr algn="l"/>
            <a:r>
              <a:rPr lang="en-US" sz="2800" dirty="0" smtClean="0"/>
              <a:t>Clonidine (0.2 mg)</a:t>
            </a:r>
          </a:p>
          <a:p>
            <a:pPr marL="0" indent="0" algn="l">
              <a:buNone/>
            </a:pPr>
            <a:r>
              <a:rPr lang="en-US" sz="2800" dirty="0" smtClean="0"/>
              <a:t>Captopril (6.25 or 12.5 mg)</a:t>
            </a:r>
          </a:p>
          <a:p>
            <a:pPr algn="l"/>
            <a:r>
              <a:rPr lang="en-US" sz="2800" dirty="0" smtClean="0"/>
              <a:t>After use of drugs </a:t>
            </a:r>
            <a:r>
              <a:rPr lang="en-US" sz="2800" dirty="0" err="1" smtClean="0"/>
              <a:t>pt</a:t>
            </a:r>
            <a:r>
              <a:rPr lang="en-US" sz="2800" dirty="0" smtClean="0"/>
              <a:t> f/u for several ours for reduction of </a:t>
            </a:r>
            <a:r>
              <a:rPr lang="en-US" sz="2800" dirty="0" err="1" smtClean="0"/>
              <a:t>Bpof</a:t>
            </a:r>
            <a:r>
              <a:rPr lang="en-US" sz="2800" dirty="0" smtClean="0"/>
              <a:t> 20- 30mmHg.</a:t>
            </a:r>
          </a:p>
          <a:p>
            <a:pPr algn="l"/>
            <a:r>
              <a:rPr lang="en-US" sz="2800" dirty="0" smtClean="0"/>
              <a:t>Thereafter, a longer acting agent is prescribed and f/u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6597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1308"/>
            <a:ext cx="10820400" cy="5237378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Monitoring and F/U;</a:t>
            </a:r>
          </a:p>
          <a:p>
            <a:pPr algn="l"/>
            <a:r>
              <a:rPr lang="en-US" sz="3600" dirty="0" smtClean="0"/>
              <a:t> </a:t>
            </a:r>
          </a:p>
          <a:p>
            <a:pPr algn="l"/>
            <a:r>
              <a:rPr lang="en-US" sz="3600" dirty="0" smtClean="0"/>
              <a:t>The </a:t>
            </a:r>
            <a:r>
              <a:rPr lang="en-US" sz="3600" dirty="0" err="1" smtClean="0"/>
              <a:t>pts</a:t>
            </a:r>
            <a:r>
              <a:rPr lang="en-US" sz="3600" dirty="0" smtClean="0"/>
              <a:t> that developed with HTN emergency who managed in emergency room, since exclusion of acute end organ damage requires laboratory testing, and the </a:t>
            </a:r>
            <a:r>
              <a:rPr lang="en-US" sz="3600" dirty="0" err="1" smtClean="0"/>
              <a:t>pt</a:t>
            </a:r>
            <a:r>
              <a:rPr lang="en-US" sz="3600" dirty="0" smtClean="0"/>
              <a:t> may require administration of medications and several hours of observation. 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310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Who should  be admitted ?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21230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9317"/>
            <a:ext cx="10820400" cy="426324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Hypertensive </a:t>
            </a:r>
            <a:r>
              <a:rPr lang="en-US" sz="3600" dirty="0" err="1" smtClean="0"/>
              <a:t>pts</a:t>
            </a:r>
            <a:r>
              <a:rPr lang="en-US" sz="3600" dirty="0" smtClean="0"/>
              <a:t> who affected by DM, CVA pervious HX, CKD should be admitted in hospital and evaluation for complications.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6463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66" y="764372"/>
            <a:ext cx="10446834" cy="443209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What is more important?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Sys </a:t>
            </a:r>
            <a:r>
              <a:rPr lang="en-US" dirty="0" err="1" smtClean="0"/>
              <a:t>htn</a:t>
            </a:r>
            <a:r>
              <a:rPr lang="en-US" dirty="0" smtClean="0"/>
              <a:t> or diastolic </a:t>
            </a:r>
            <a:r>
              <a:rPr lang="en-US" dirty="0" err="1" smtClean="0"/>
              <a:t>htn</a:t>
            </a:r>
            <a:r>
              <a:rPr lang="en-US" dirty="0" smtClean="0"/>
              <a:t>?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971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Good luck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36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341" y="764372"/>
            <a:ext cx="10669859" cy="54914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 age &gt;50 sys </a:t>
            </a:r>
            <a:r>
              <a:rPr lang="en-US" dirty="0" err="1" smtClean="0"/>
              <a:t>htn</a:t>
            </a:r>
            <a:r>
              <a:rPr lang="en-US" dirty="0" smtClean="0"/>
              <a:t> is more important for prediction of </a:t>
            </a:r>
            <a:r>
              <a:rPr lang="en-US" dirty="0" err="1" smtClean="0"/>
              <a:t>c.v.disease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age&lt;50 </a:t>
            </a:r>
            <a:r>
              <a:rPr lang="en-US" dirty="0" err="1" smtClean="0"/>
              <a:t>dias</a:t>
            </a:r>
            <a:r>
              <a:rPr lang="en-US" dirty="0" smtClean="0"/>
              <a:t> </a:t>
            </a:r>
            <a:r>
              <a:rPr lang="en-US" dirty="0" err="1" smtClean="0"/>
              <a:t>htn</a:t>
            </a:r>
            <a:r>
              <a:rPr lang="en-US" dirty="0" smtClean="0"/>
              <a:t> is more important for prediction of </a:t>
            </a:r>
            <a:r>
              <a:rPr lang="en-US" dirty="0" err="1" smtClean="0"/>
              <a:t>c.v.disease</a:t>
            </a:r>
            <a:r>
              <a:rPr lang="en-US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001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2"/>
            <a:ext cx="8610600" cy="5090017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another definition of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htn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average of 24 hours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&gt;= 135/85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day time (awake) &gt;=140/90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night time (asleep) &gt;=125/75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820400" cy="484708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/>
              <a:t>Malignant HTN;</a:t>
            </a:r>
          </a:p>
          <a:p>
            <a:pPr algn="l"/>
            <a:endParaRPr lang="en-US" dirty="0"/>
          </a:p>
          <a:p>
            <a:pPr algn="l"/>
            <a:r>
              <a:rPr lang="en-US" sz="3200" dirty="0" smtClean="0"/>
              <a:t>Malignant HTN is defined with Marked HTN and retinal hemorrhage / exudate / papilla edema / encephalopathy.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Malignant HTN usually accompanied </a:t>
            </a:r>
            <a:r>
              <a:rPr lang="en-US" sz="3200" dirty="0" err="1" smtClean="0"/>
              <a:t>dias</a:t>
            </a:r>
            <a:r>
              <a:rPr lang="en-US" sz="3200" dirty="0" smtClean="0"/>
              <a:t>&gt; 120 but in normotensive </a:t>
            </a:r>
            <a:r>
              <a:rPr lang="en-US" sz="3200" dirty="0" err="1" smtClean="0"/>
              <a:t>pts</a:t>
            </a:r>
            <a:r>
              <a:rPr lang="en-US" sz="3200" dirty="0" smtClean="0"/>
              <a:t> who affected with Glomerulonephritis or preeclampsia was seen in </a:t>
            </a:r>
            <a:r>
              <a:rPr lang="en-US" sz="3200" dirty="0" err="1" smtClean="0"/>
              <a:t>dias</a:t>
            </a:r>
            <a:r>
              <a:rPr lang="en-US" sz="3200" dirty="0" smtClean="0"/>
              <a:t>&lt;100. 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8670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HTN urgency;</a:t>
            </a:r>
          </a:p>
          <a:p>
            <a:pPr algn="l"/>
            <a:endParaRPr lang="en-US" sz="3200" dirty="0"/>
          </a:p>
          <a:p>
            <a:pPr algn="l"/>
            <a:r>
              <a:rPr lang="en-US" sz="3200" dirty="0" smtClean="0"/>
              <a:t>HTN urgency is defined with </a:t>
            </a:r>
            <a:r>
              <a:rPr lang="en-US" sz="3200" dirty="0" err="1" smtClean="0"/>
              <a:t>dias</a:t>
            </a:r>
            <a:r>
              <a:rPr lang="en-US" sz="3200" dirty="0" smtClean="0"/>
              <a:t>&gt;120 in asymptomatic pts.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841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3200" dirty="0" smtClean="0"/>
              <a:t>Essential HTN; unknown pathogenesis ;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3200" dirty="0" smtClean="0"/>
              <a:t>Increased </a:t>
            </a:r>
            <a:r>
              <a:rPr lang="en-US" sz="3200" dirty="0" err="1" smtClean="0"/>
              <a:t>sympatic</a:t>
            </a:r>
            <a:r>
              <a:rPr lang="en-US" sz="3200" dirty="0" smtClean="0"/>
              <a:t> ,increased mineralocorticoid ,genetic </a:t>
            </a:r>
            <a:r>
              <a:rPr lang="en-US" dirty="0" smtClean="0"/>
              <a:t>,</a:t>
            </a:r>
            <a:r>
              <a:rPr lang="en-US" sz="3200" dirty="0" smtClean="0"/>
              <a:t>decreased nephron , infection, ….</a:t>
            </a:r>
          </a:p>
          <a:p>
            <a:pPr algn="l"/>
            <a:r>
              <a:rPr lang="en-US" sz="3200" dirty="0" smtClean="0"/>
              <a:t>Risk factor; black race, positive </a:t>
            </a:r>
            <a:r>
              <a:rPr lang="en-US" sz="3200" dirty="0" err="1" smtClean="0"/>
              <a:t>hx</a:t>
            </a:r>
            <a:r>
              <a:rPr lang="en-US" sz="3200" dirty="0" smtClean="0"/>
              <a:t> in parents , salt user , alcohol , obesity , immobility , </a:t>
            </a:r>
            <a:r>
              <a:rPr lang="en-US" sz="3200" dirty="0" err="1" smtClean="0"/>
              <a:t>dislipidemia</a:t>
            </a:r>
            <a:r>
              <a:rPr lang="en-US" sz="3200" dirty="0" smtClean="0"/>
              <a:t> , decreased </a:t>
            </a:r>
            <a:r>
              <a:rPr lang="en-US" sz="3200" dirty="0" err="1" smtClean="0"/>
              <a:t>vit</a:t>
            </a:r>
            <a:r>
              <a:rPr lang="en-US" sz="3200" dirty="0" smtClean="0"/>
              <a:t> D , specific personality 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5206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1132</TotalTime>
  <Words>1329</Words>
  <Application>Microsoft Office PowerPoint</Application>
  <PresentationFormat>Widescreen</PresentationFormat>
  <Paragraphs>215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Century Gothic</vt:lpstr>
      <vt:lpstr>Times New Roman</vt:lpstr>
      <vt:lpstr>Vapor Trail</vt:lpstr>
      <vt:lpstr>PowerPoint Presentation</vt:lpstr>
      <vt:lpstr>Importance;  the most common risk factor for heart attack and stroke is hypertention.  The most common cause that pts visitd by physician is hypertention.  </vt:lpstr>
      <vt:lpstr>PowerPoint Presentation</vt:lpstr>
      <vt:lpstr>What is more important?  Sys htn or diastolic htn? </vt:lpstr>
      <vt:lpstr>In age &gt;50 sys htn is more important for prediction of c.v.disease.  in age&lt;50 dias htn is more important for prediction of c.v.disease.</vt:lpstr>
      <vt:lpstr>another definition of htn;  average of 24 hours bp &gt;= 135/85  day time (awake) &gt;=140/90  night time (asleep) &gt;=125/75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Behnam</dc:creator>
  <cp:lastModifiedBy>Behnam</cp:lastModifiedBy>
  <cp:revision>87</cp:revision>
  <dcterms:created xsi:type="dcterms:W3CDTF">2014-05-13T13:15:26Z</dcterms:created>
  <dcterms:modified xsi:type="dcterms:W3CDTF">2014-05-20T19:38:34Z</dcterms:modified>
</cp:coreProperties>
</file>