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0" d="100"/>
          <a:sy n="80" d="100"/>
        </p:scale>
        <p:origin x="60" y="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12/15/2014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12/15/2014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89213" y="405517"/>
            <a:ext cx="8915399" cy="5498146"/>
          </a:xfrm>
        </p:spPr>
        <p:txBody>
          <a:bodyPr>
            <a:normAutofit/>
          </a:bodyPr>
          <a:lstStyle/>
          <a:p>
            <a:pPr algn="ctr"/>
            <a:r>
              <a:rPr lang="fa-IR" dirty="0" smtClean="0"/>
              <a:t>به نام خدا که انسان را بر گونه خویش آفرید</a:t>
            </a:r>
          </a:p>
          <a:p>
            <a:pPr algn="ctr"/>
            <a:endParaRPr lang="fa-IR" dirty="0"/>
          </a:p>
          <a:p>
            <a:pPr algn="ctr"/>
            <a:endParaRPr lang="fa-IR" dirty="0" smtClean="0"/>
          </a:p>
          <a:p>
            <a:pPr algn="ctr"/>
            <a:endParaRPr lang="fa-IR" dirty="0"/>
          </a:p>
          <a:p>
            <a:pPr algn="ctr"/>
            <a:r>
              <a:rPr lang="fa-IR" dirty="0" smtClean="0"/>
              <a:t>پنوموتوراکس</a:t>
            </a:r>
          </a:p>
          <a:p>
            <a:pPr algn="ctr"/>
            <a:endParaRPr lang="fa-IR" dirty="0"/>
          </a:p>
          <a:p>
            <a:pPr algn="ctr"/>
            <a:endParaRPr lang="fa-IR" dirty="0" smtClean="0"/>
          </a:p>
          <a:p>
            <a:pPr algn="ctr"/>
            <a:endParaRPr lang="fa-IR" dirty="0"/>
          </a:p>
          <a:p>
            <a:pPr algn="ctr"/>
            <a:endParaRPr lang="fa-IR" dirty="0" smtClean="0"/>
          </a:p>
          <a:p>
            <a:pPr algn="ctr"/>
            <a:endParaRPr lang="fa-IR" dirty="0"/>
          </a:p>
          <a:p>
            <a:pPr algn="ctr"/>
            <a:r>
              <a:rPr lang="fa-IR" dirty="0" smtClean="0"/>
              <a:t>                                                                         دکتر رضا قادری-آذرماه93</a:t>
            </a:r>
          </a:p>
          <a:p>
            <a:pPr algn="ctr"/>
            <a:endParaRPr lang="fa-IR" dirty="0" smtClean="0"/>
          </a:p>
          <a:p>
            <a:pPr algn="ctr"/>
            <a:endParaRPr lang="fa-IR" dirty="0"/>
          </a:p>
          <a:p>
            <a:pPr algn="ctr"/>
            <a:endParaRPr lang="fa-IR" dirty="0" smtClean="0"/>
          </a:p>
          <a:p>
            <a:pPr algn="ctr"/>
            <a:endParaRPr lang="fa-IR" dirty="0"/>
          </a:p>
        </p:txBody>
      </p:sp>
    </p:spTree>
    <p:extLst>
      <p:ext uri="{BB962C8B-B14F-4D97-AF65-F5344CB8AC3E}">
        <p14:creationId xmlns:p14="http://schemas.microsoft.com/office/powerpoint/2010/main" val="1038999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0950" y="318052"/>
            <a:ext cx="8889558" cy="6539948"/>
          </a:xfrm>
        </p:spPr>
      </p:pic>
    </p:spTree>
    <p:extLst>
      <p:ext uri="{BB962C8B-B14F-4D97-AF65-F5344CB8AC3E}">
        <p14:creationId xmlns:p14="http://schemas.microsoft.com/office/powerpoint/2010/main" val="652369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fa-IR" dirty="0" smtClean="0"/>
              <a:t>در پناه الطاف یگانه مهربان باشید.</a:t>
            </a:r>
            <a:endParaRPr lang="fa-IR" dirty="0"/>
          </a:p>
        </p:txBody>
      </p:sp>
    </p:spTree>
    <p:extLst>
      <p:ext uri="{BB962C8B-B14F-4D97-AF65-F5344CB8AC3E}">
        <p14:creationId xmlns:p14="http://schemas.microsoft.com/office/powerpoint/2010/main" val="3479317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784350"/>
            <a:ext cx="8915400" cy="4806950"/>
          </a:xfrm>
        </p:spPr>
        <p:txBody>
          <a:bodyPr/>
          <a:lstStyle/>
          <a:p>
            <a:r>
              <a:rPr lang="fa-IR" dirty="0" smtClean="0"/>
              <a:t> تعریف:</a:t>
            </a:r>
          </a:p>
          <a:p>
            <a:r>
              <a:rPr lang="fa-IR" dirty="0" smtClean="0"/>
              <a:t>عبارتست از وجود گاز در فضای جنب</a:t>
            </a:r>
          </a:p>
          <a:p>
            <a:endParaRPr lang="fa-IR" dirty="0" smtClean="0"/>
          </a:p>
          <a:p>
            <a:r>
              <a:rPr lang="fa-IR" dirty="0" smtClean="0"/>
              <a:t>پنوموتوراکس خودبخودی : بدون سابقه ترومای قفسه سینه بوجود می آید.</a:t>
            </a:r>
          </a:p>
          <a:p>
            <a:r>
              <a:rPr lang="fa-IR" dirty="0" smtClean="0"/>
              <a:t>پنوموتوراکس خودبخودی اولیه: در افرادی رخ میدهد که بیماری زمینه ای ریوی ندارند.</a:t>
            </a:r>
          </a:p>
          <a:p>
            <a:r>
              <a:rPr lang="fa-IR" dirty="0" smtClean="0"/>
              <a:t>پنوموتوراکس خودبخودی ثانویه: در افرادی رخ میدهد که بیماری زمینه ای ریوی دارند.</a:t>
            </a:r>
          </a:p>
          <a:p>
            <a:r>
              <a:rPr lang="fa-IR" dirty="0" smtClean="0"/>
              <a:t>پنوموتوراکس ترومایی از صدمات نافذ یا غیر نافذ قفسه سینه حاصل میشود.</a:t>
            </a:r>
          </a:p>
          <a:p>
            <a:r>
              <a:rPr lang="fa-IR" dirty="0" smtClean="0"/>
              <a:t>پنوموتوراکس فشاری نوعی از پنوموتوراکس است که در آن فشار فضای جنبی در تمام چرخه تنفسی مثبت است..</a:t>
            </a:r>
            <a:endParaRPr lang="fa-IR" dirty="0"/>
          </a:p>
        </p:txBody>
      </p:sp>
    </p:spTree>
    <p:extLst>
      <p:ext uri="{BB962C8B-B14F-4D97-AF65-F5344CB8AC3E}">
        <p14:creationId xmlns:p14="http://schemas.microsoft.com/office/powerpoint/2010/main" val="466236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541633"/>
            <a:ext cx="8915400" cy="4369589"/>
          </a:xfrm>
        </p:spPr>
        <p:txBody>
          <a:bodyPr/>
          <a:lstStyle/>
          <a:p>
            <a:r>
              <a:rPr lang="fa-IR" dirty="0" smtClean="0"/>
              <a:t>پنوموتوراکس خودبخودی اولیه:</a:t>
            </a:r>
          </a:p>
          <a:p>
            <a:r>
              <a:rPr lang="fa-IR" dirty="0"/>
              <a:t> </a:t>
            </a:r>
            <a:r>
              <a:rPr lang="fa-IR" dirty="0" smtClean="0"/>
              <a:t>            به علت پارگی حبابهای قله جنب بوجود می آیند.</a:t>
            </a:r>
          </a:p>
          <a:p>
            <a:r>
              <a:rPr lang="fa-IR" dirty="0"/>
              <a:t> </a:t>
            </a:r>
            <a:r>
              <a:rPr lang="fa-IR" dirty="0" smtClean="0"/>
              <a:t>            تنها در افرادی ایجاد میشود که سیگار میکشند و نشاندهنده آنست که در واقع یک بیماری تحت بالینی داریم. تا 50% موارد بازگشت بیماری مشاهده میشود.</a:t>
            </a:r>
          </a:p>
          <a:p>
            <a:r>
              <a:rPr lang="fa-IR" dirty="0" smtClean="0"/>
              <a:t>درمان:</a:t>
            </a:r>
          </a:p>
          <a:p>
            <a:endParaRPr lang="fa-IR" dirty="0"/>
          </a:p>
          <a:p>
            <a:r>
              <a:rPr lang="fa-IR" dirty="0" smtClean="0"/>
              <a:t>درمان مقدماتی توصیه شده آسپیراسیون ساده است اگر پاسخ نداد یا عود کرد باید ساییدگی جنب و منگنه کردن تاول ها انجام شود.</a:t>
            </a:r>
          </a:p>
          <a:p>
            <a:endParaRPr lang="fa-IR" dirty="0"/>
          </a:p>
        </p:txBody>
      </p:sp>
    </p:spTree>
    <p:extLst>
      <p:ext uri="{BB962C8B-B14F-4D97-AF65-F5344CB8AC3E}">
        <p14:creationId xmlns:p14="http://schemas.microsoft.com/office/powerpoint/2010/main" val="2197034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239352"/>
            <a:ext cx="8915400" cy="4671870"/>
          </a:xfrm>
        </p:spPr>
        <p:txBody>
          <a:bodyPr/>
          <a:lstStyle/>
          <a:p>
            <a:r>
              <a:rPr lang="fa-IR" dirty="0" smtClean="0"/>
              <a:t>پنوموتوراکس ثانویه</a:t>
            </a:r>
          </a:p>
          <a:p>
            <a:endParaRPr lang="fa-IR" dirty="0" smtClean="0"/>
          </a:p>
          <a:p>
            <a:r>
              <a:rPr lang="fa-IR" dirty="0"/>
              <a:t> </a:t>
            </a:r>
            <a:r>
              <a:rPr lang="fa-IR" dirty="0" smtClean="0"/>
              <a:t>    اکثرا ناشی از بیماری انسدادی مزمن ریوی هستند اما با هر بیماری ریوی مزمن دیگری هم گزارش شده است. این وضعیت به دلیل اینکه در این بیماران ذخیره ریوی خیلی کم شده است نگران کننده است و تهدید کننده حیات است.</a:t>
            </a:r>
          </a:p>
          <a:p>
            <a:endParaRPr lang="fa-IR" dirty="0" smtClean="0"/>
          </a:p>
          <a:p>
            <a:r>
              <a:rPr lang="fa-IR" dirty="0" smtClean="0"/>
              <a:t>درمان:</a:t>
            </a:r>
          </a:p>
          <a:p>
            <a:r>
              <a:rPr lang="fa-IR" dirty="0"/>
              <a:t> </a:t>
            </a:r>
            <a:r>
              <a:rPr lang="fa-IR" dirty="0" smtClean="0"/>
              <a:t>   برای همه باید لوله سینه ای تعبیه شود و بوسیله توراکوسکوپ حبابها ترکانده و پرده جنب ساییده شود.</a:t>
            </a:r>
          </a:p>
          <a:p>
            <a:r>
              <a:rPr lang="fa-IR" dirty="0"/>
              <a:t> </a:t>
            </a:r>
            <a:r>
              <a:rPr lang="fa-IR" dirty="0" smtClean="0"/>
              <a:t>   اگر توان جراحی وجود ندارد پلورودز میکنیم.</a:t>
            </a:r>
            <a:endParaRPr lang="fa-IR" dirty="0"/>
          </a:p>
        </p:txBody>
      </p:sp>
    </p:spTree>
    <p:extLst>
      <p:ext uri="{BB962C8B-B14F-4D97-AF65-F5344CB8AC3E}">
        <p14:creationId xmlns:p14="http://schemas.microsoft.com/office/powerpoint/2010/main" val="1043095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617203"/>
            <a:ext cx="8915400" cy="4294019"/>
          </a:xfrm>
        </p:spPr>
        <p:txBody>
          <a:bodyPr/>
          <a:lstStyle/>
          <a:p>
            <a:r>
              <a:rPr lang="fa-IR" dirty="0" smtClean="0"/>
              <a:t>پنوموتوراکس ترومایی </a:t>
            </a:r>
          </a:p>
          <a:p>
            <a:r>
              <a:rPr lang="fa-IR" dirty="0"/>
              <a:t> </a:t>
            </a:r>
            <a:r>
              <a:rPr lang="fa-IR" dirty="0" smtClean="0"/>
              <a:t>            ناشی از ترومای نافذ یا غیر نافذ است</a:t>
            </a:r>
          </a:p>
          <a:p>
            <a:endParaRPr lang="fa-IR" dirty="0"/>
          </a:p>
          <a:p>
            <a:r>
              <a:rPr lang="fa-IR" dirty="0" smtClean="0"/>
              <a:t>درمان: حتما باید لوله سینه ای تعبیه شود مگر خیلی کوچک باشد.</a:t>
            </a:r>
          </a:p>
          <a:p>
            <a:r>
              <a:rPr lang="fa-IR" dirty="0" smtClean="0"/>
              <a:t>          اگر همزمان همونموتوراکس داشته باشیم دو لوله سینه ای میگذاریم.</a:t>
            </a:r>
          </a:p>
          <a:p>
            <a:endParaRPr lang="fa-IR" dirty="0"/>
          </a:p>
          <a:p>
            <a:r>
              <a:rPr lang="fa-IR" dirty="0" smtClean="0"/>
              <a:t> پنوموتوراکس ایاتروژنیک: ناشی از توراسنتز است و اکثرا با اکسیژن یا آسپیراسیون درمان میشود در غیر اینصورت لوله سینه ای میگذاریم.</a:t>
            </a:r>
            <a:endParaRPr lang="fa-IR" dirty="0"/>
          </a:p>
        </p:txBody>
      </p:sp>
    </p:spTree>
    <p:extLst>
      <p:ext uri="{BB962C8B-B14F-4D97-AF65-F5344CB8AC3E}">
        <p14:creationId xmlns:p14="http://schemas.microsoft.com/office/powerpoint/2010/main" val="3453884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02803"/>
            <a:ext cx="8915400" cy="5970050"/>
          </a:xfrm>
        </p:spPr>
        <p:txBody>
          <a:bodyPr>
            <a:normAutofit/>
          </a:bodyPr>
          <a:lstStyle/>
          <a:p>
            <a:r>
              <a:rPr lang="fa-IR" dirty="0" smtClean="0"/>
              <a:t>پنوموتوراکس فشاری </a:t>
            </a:r>
          </a:p>
          <a:p>
            <a:endParaRPr lang="fa-IR" dirty="0" smtClean="0"/>
          </a:p>
          <a:p>
            <a:r>
              <a:rPr lang="fa-IR" dirty="0"/>
              <a:t> </a:t>
            </a:r>
            <a:r>
              <a:rPr lang="fa-IR" dirty="0" smtClean="0"/>
              <a:t>     معمولا بدنبال تهویه مکانیکی یا پروسه احیا رخ میدهد.</a:t>
            </a:r>
          </a:p>
          <a:p>
            <a:r>
              <a:rPr lang="fa-IR" dirty="0"/>
              <a:t> </a:t>
            </a:r>
            <a:r>
              <a:rPr lang="fa-IR" dirty="0" smtClean="0"/>
              <a:t>     فشار مثبت به مدیاستن باعث میشود خون سیاهرگی به سمت قلب بازنگردد و برون ده قلبی کم میشود.</a:t>
            </a:r>
          </a:p>
          <a:p>
            <a:r>
              <a:rPr lang="fa-IR" dirty="0"/>
              <a:t> </a:t>
            </a:r>
            <a:r>
              <a:rPr lang="fa-IR" dirty="0" smtClean="0"/>
              <a:t>  شک: اگر حین پروسه احیا تهویه مشکل شد یا اوج فشار های دمی در تهویه مکانیکی بالا رفت.</a:t>
            </a:r>
          </a:p>
          <a:p>
            <a:r>
              <a:rPr lang="fa-IR" dirty="0" smtClean="0"/>
              <a:t>تشخیص: یک همی توراکس بزرگ بدون صداهای تنفسی، هیپررزونانس در دق و جابجایی مدیاستن به سمت مخالف تشخیص داده میشود.</a:t>
            </a:r>
          </a:p>
          <a:p>
            <a:r>
              <a:rPr lang="fa-IR" dirty="0" smtClean="0"/>
              <a:t>درمان:</a:t>
            </a:r>
          </a:p>
          <a:p>
            <a:r>
              <a:rPr lang="fa-IR" dirty="0" smtClean="0"/>
              <a:t>این وضعیت یک اورژانس پزشکی است و سریعا باید فشار جنب تخلیه شود لذا با سوزنی با قطر بزرگ از طریق فضای بین دنده ای قدامی دوم به داخل فضای جنب وارد میشویم، اگر گاز زیادی خارج شد تشخیص اثبات میشود.سوزن باید تا زمان کار گذاشتن لوله سینه ای در محل خود باقی بماند.</a:t>
            </a:r>
          </a:p>
          <a:p>
            <a:endParaRPr lang="fa-IR" dirty="0"/>
          </a:p>
        </p:txBody>
      </p:sp>
    </p:spTree>
    <p:extLst>
      <p:ext uri="{BB962C8B-B14F-4D97-AF65-F5344CB8AC3E}">
        <p14:creationId xmlns:p14="http://schemas.microsoft.com/office/powerpoint/2010/main" val="499232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99144" y="238539"/>
            <a:ext cx="8619214" cy="6400800"/>
          </a:xfrm>
        </p:spPr>
      </p:pic>
    </p:spTree>
    <p:extLst>
      <p:ext uri="{BB962C8B-B14F-4D97-AF65-F5344CB8AC3E}">
        <p14:creationId xmlns:p14="http://schemas.microsoft.com/office/powerpoint/2010/main" val="3398989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89043" y="0"/>
            <a:ext cx="9223514" cy="6655242"/>
          </a:xfrm>
        </p:spPr>
      </p:pic>
    </p:spTree>
    <p:extLst>
      <p:ext uri="{BB962C8B-B14F-4D97-AF65-F5344CB8AC3E}">
        <p14:creationId xmlns:p14="http://schemas.microsoft.com/office/powerpoint/2010/main" val="3922602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01294" y="79514"/>
            <a:ext cx="8817996" cy="6778486"/>
          </a:xfrm>
        </p:spPr>
      </p:pic>
    </p:spTree>
    <p:extLst>
      <p:ext uri="{BB962C8B-B14F-4D97-AF65-F5344CB8AC3E}">
        <p14:creationId xmlns:p14="http://schemas.microsoft.com/office/powerpoint/2010/main" val="382895282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131</TotalTime>
  <Words>450</Words>
  <Application>Microsoft Office PowerPoint</Application>
  <PresentationFormat>Widescreen</PresentationFormat>
  <Paragraphs>50</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Tahoma</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MRT www.Win2Farsi.com</dc:creator>
  <cp:lastModifiedBy>MRT www.Win2Farsi.com</cp:lastModifiedBy>
  <cp:revision>20</cp:revision>
  <dcterms:created xsi:type="dcterms:W3CDTF">2014-12-13T17:31:39Z</dcterms:created>
  <dcterms:modified xsi:type="dcterms:W3CDTF">2014-12-15T17:53:59Z</dcterms:modified>
</cp:coreProperties>
</file>