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1003611"/>
            <a:ext cx="8915399" cy="4900052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4400" dirty="0" smtClean="0"/>
              <a:t>In the name of GOD</a:t>
            </a:r>
          </a:p>
          <a:p>
            <a:pPr algn="ctr"/>
            <a:endParaRPr lang="en-US" sz="4400" dirty="0" smtClean="0">
              <a:latin typeface="Arial Black" panose="020B0A04020102020204" pitchFamily="34" charset="0"/>
            </a:endParaRPr>
          </a:p>
          <a:p>
            <a:pPr algn="ctr"/>
            <a:r>
              <a:rPr lang="en-US" sz="4400" dirty="0" err="1" smtClean="0"/>
              <a:t>Hypotention</a:t>
            </a:r>
            <a:r>
              <a:rPr lang="en-US" sz="4400" dirty="0" smtClean="0"/>
              <a:t>/shock</a:t>
            </a:r>
            <a:endParaRPr lang="en-US" sz="4400" dirty="0" smtClean="0"/>
          </a:p>
          <a:p>
            <a:pPr algn="ctr"/>
            <a:endParaRPr lang="en-US" sz="4400" dirty="0"/>
          </a:p>
          <a:p>
            <a:pPr algn="ctr"/>
            <a:r>
              <a:rPr lang="en-US" sz="2800" dirty="0" smtClean="0"/>
              <a:t>Reza </a:t>
            </a:r>
            <a:r>
              <a:rPr lang="en-US" sz="2800" dirty="0" err="1" smtClean="0"/>
              <a:t>ghaderi</a:t>
            </a:r>
            <a:r>
              <a:rPr lang="en-US" sz="2800" dirty="0" smtClean="0"/>
              <a:t> DR</a:t>
            </a:r>
          </a:p>
          <a:p>
            <a:pPr algn="ctr"/>
            <a:endParaRPr lang="en-US" sz="4400" dirty="0"/>
          </a:p>
          <a:p>
            <a:pPr algn="ctr"/>
            <a:r>
              <a:rPr lang="en-US" sz="4400" dirty="0" smtClean="0"/>
              <a:t>1393-spring </a:t>
            </a:r>
          </a:p>
          <a:p>
            <a:pPr algn="ctr"/>
            <a:endParaRPr lang="fa-IR" sz="4400" dirty="0"/>
          </a:p>
        </p:txBody>
      </p:sp>
    </p:spTree>
    <p:extLst>
      <p:ext uri="{BB962C8B-B14F-4D97-AF65-F5344CB8AC3E}">
        <p14:creationId xmlns:p14="http://schemas.microsoft.com/office/powerpoint/2010/main" val="4260733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7837" y="959005"/>
            <a:ext cx="8915400" cy="4539622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DDX;</a:t>
            </a:r>
          </a:p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Hypovolemic shock categorized to two group </a:t>
            </a:r>
          </a:p>
          <a:p>
            <a:pPr algn="l"/>
            <a:r>
              <a:rPr lang="en-US" sz="2800" dirty="0" err="1" smtClean="0">
                <a:latin typeface="Arial Black" panose="020B0A04020102020204" pitchFamily="34" charset="0"/>
              </a:rPr>
              <a:t>Hemorhagic</a:t>
            </a:r>
            <a:r>
              <a:rPr lang="en-US" sz="2800" dirty="0" smtClean="0">
                <a:latin typeface="Arial Black" panose="020B0A04020102020204" pitchFamily="34" charset="0"/>
              </a:rPr>
              <a:t> shock: trauma, </a:t>
            </a:r>
            <a:r>
              <a:rPr lang="en-US" sz="2800" dirty="0" err="1" smtClean="0">
                <a:latin typeface="Arial Black" panose="020B0A04020102020204" pitchFamily="34" charset="0"/>
              </a:rPr>
              <a:t>gi</a:t>
            </a:r>
            <a:r>
              <a:rPr lang="en-US" sz="2800" dirty="0" smtClean="0">
                <a:latin typeface="Arial Black" panose="020B0A04020102020204" pitchFamily="34" charset="0"/>
              </a:rPr>
              <a:t> bleeding, rupture of hematoma, hemorrhagic </a:t>
            </a:r>
            <a:r>
              <a:rPr lang="en-US" sz="2800" dirty="0" err="1" smtClean="0">
                <a:latin typeface="Arial Black" panose="020B0A04020102020204" pitchFamily="34" charset="0"/>
              </a:rPr>
              <a:t>pancratitis</a:t>
            </a:r>
            <a:r>
              <a:rPr lang="en-US" sz="2800" dirty="0" smtClean="0">
                <a:latin typeface="Arial Black" panose="020B0A04020102020204" pitchFamily="34" charset="0"/>
              </a:rPr>
              <a:t>, FX , rupture of aneurism, </a:t>
            </a:r>
          </a:p>
          <a:p>
            <a:pPr algn="l"/>
            <a:endParaRPr lang="en-US" sz="2800" dirty="0">
              <a:latin typeface="Arial Black" panose="020B0A04020102020204" pitchFamily="34" charset="0"/>
            </a:endParaRPr>
          </a:p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Loss of volume; diarrhea, vomiting, heat, burn, small intestine obstruction, </a:t>
            </a:r>
            <a:r>
              <a:rPr lang="en-US" sz="2800" dirty="0" err="1" smtClean="0">
                <a:latin typeface="Arial Black" panose="020B0A04020102020204" pitchFamily="34" charset="0"/>
              </a:rPr>
              <a:t>pancratitis</a:t>
            </a:r>
            <a:r>
              <a:rPr lang="en-US" sz="2800" dirty="0" smtClean="0">
                <a:latin typeface="Arial Black" panose="020B0A04020102020204" pitchFamily="34" charset="0"/>
              </a:rPr>
              <a:t>, cirrhosis, </a:t>
            </a:r>
            <a:endParaRPr lang="fa-IR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374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6566" y="1126273"/>
            <a:ext cx="9988046" cy="4784949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Cardiogenic shock categorized to four groups;</a:t>
            </a:r>
          </a:p>
          <a:p>
            <a:pPr algn="l"/>
            <a:r>
              <a:rPr lang="en-US" sz="2800" dirty="0" err="1" smtClean="0">
                <a:latin typeface="Arial Black" panose="020B0A04020102020204" pitchFamily="34" charset="0"/>
              </a:rPr>
              <a:t>Myopathic</a:t>
            </a:r>
            <a:r>
              <a:rPr lang="en-US" sz="2800" dirty="0" smtClean="0">
                <a:latin typeface="Arial Black" panose="020B0A04020102020204" pitchFamily="34" charset="0"/>
              </a:rPr>
              <a:t>; dilated cardiomyopathy, MI&gt;40% LV surface, </a:t>
            </a:r>
            <a:r>
              <a:rPr lang="en-US" sz="2800" dirty="0" err="1" smtClean="0">
                <a:latin typeface="Arial Black" panose="020B0A04020102020204" pitchFamily="34" charset="0"/>
              </a:rPr>
              <a:t>RVMi</a:t>
            </a:r>
            <a:r>
              <a:rPr lang="en-US" sz="2800" dirty="0" smtClean="0">
                <a:latin typeface="Arial Black" panose="020B0A04020102020204" pitchFamily="34" charset="0"/>
              </a:rPr>
              <a:t> , multi vessel disease</a:t>
            </a:r>
          </a:p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Arrhythmia ; AF, Flutter, V.T, </a:t>
            </a:r>
            <a:r>
              <a:rPr lang="en-US" sz="2800" dirty="0" err="1" smtClean="0">
                <a:latin typeface="Arial Black" panose="020B0A04020102020204" pitchFamily="34" charset="0"/>
              </a:rPr>
              <a:t>bradyarrhythmia</a:t>
            </a:r>
            <a:r>
              <a:rPr lang="en-US" sz="2800" dirty="0" smtClean="0">
                <a:latin typeface="Arial Black" panose="020B0A04020102020204" pitchFamily="34" charset="0"/>
              </a:rPr>
              <a:t> , C.H.B</a:t>
            </a:r>
          </a:p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Mechanical; </a:t>
            </a:r>
            <a:r>
              <a:rPr lang="en-US" sz="2800" dirty="0" err="1" smtClean="0">
                <a:latin typeface="Arial Black" panose="020B0A04020102020204" pitchFamily="34" charset="0"/>
              </a:rPr>
              <a:t>valvular</a:t>
            </a:r>
            <a:r>
              <a:rPr lang="en-US" sz="2800" dirty="0" smtClean="0">
                <a:latin typeface="Arial Black" panose="020B0A04020102020204" pitchFamily="34" charset="0"/>
              </a:rPr>
              <a:t> , </a:t>
            </a:r>
            <a:r>
              <a:rPr lang="en-US" sz="2800" dirty="0" err="1" smtClean="0">
                <a:latin typeface="Arial Black" panose="020B0A04020102020204" pitchFamily="34" charset="0"/>
              </a:rPr>
              <a:t>mixom</a:t>
            </a:r>
            <a:r>
              <a:rPr lang="en-US" sz="2800" dirty="0" smtClean="0">
                <a:latin typeface="Arial Black" panose="020B0A04020102020204" pitchFamily="34" charset="0"/>
              </a:rPr>
              <a:t>, V.S.D</a:t>
            </a:r>
          </a:p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Obstructive; extra cardiac; P.T.E, C.P, </a:t>
            </a:r>
            <a:r>
              <a:rPr lang="en-US" sz="2800" dirty="0" err="1" smtClean="0">
                <a:latin typeface="Arial Black" panose="020B0A04020102020204" pitchFamily="34" charset="0"/>
              </a:rPr>
              <a:t>tamponad</a:t>
            </a:r>
            <a:r>
              <a:rPr lang="en-US" sz="2800" dirty="0" smtClean="0">
                <a:latin typeface="Arial Black" panose="020B0A04020102020204" pitchFamily="34" charset="0"/>
              </a:rPr>
              <a:t>, severe PAP    </a:t>
            </a:r>
            <a:endParaRPr lang="fa-IR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377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Distributive;</a:t>
            </a:r>
          </a:p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Septic shock, T.S.S, SIRS, anaphylaxis , drugs, toxin, bites, transfusion, adrenal crisis, post CPR</a:t>
            </a:r>
            <a:endParaRPr lang="fa-IR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537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Approach;</a:t>
            </a:r>
          </a:p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HX</a:t>
            </a:r>
          </a:p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P/E</a:t>
            </a:r>
          </a:p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Labs</a:t>
            </a:r>
          </a:p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Mortality; 35-60% in septic shock</a:t>
            </a:r>
          </a:p>
          <a:p>
            <a:pPr algn="l"/>
            <a:r>
              <a:rPr lang="en-US" sz="2800" dirty="0">
                <a:latin typeface="Arial Black" panose="020B0A04020102020204" pitchFamily="34" charset="0"/>
              </a:rPr>
              <a:t> </a:t>
            </a:r>
            <a:r>
              <a:rPr lang="en-US" sz="2800" dirty="0" smtClean="0">
                <a:latin typeface="Arial Black" panose="020B0A04020102020204" pitchFamily="34" charset="0"/>
              </a:rPr>
              <a:t>                 60-90% in cardiogenic shock</a:t>
            </a:r>
          </a:p>
          <a:p>
            <a:pPr algn="l"/>
            <a:r>
              <a:rPr lang="en-US" sz="2800" dirty="0">
                <a:latin typeface="Arial Black" panose="020B0A04020102020204" pitchFamily="34" charset="0"/>
              </a:rPr>
              <a:t> </a:t>
            </a:r>
            <a:r>
              <a:rPr lang="en-US" sz="2800" dirty="0" smtClean="0">
                <a:latin typeface="Arial Black" panose="020B0A04020102020204" pitchFamily="34" charset="0"/>
              </a:rPr>
              <a:t>                 variable in hypovolemic shock</a:t>
            </a:r>
          </a:p>
          <a:p>
            <a:pPr algn="l"/>
            <a:endParaRPr lang="en-US" sz="2800" dirty="0">
              <a:latin typeface="Arial Black" panose="020B0A04020102020204" pitchFamily="34" charset="0"/>
            </a:endParaRPr>
          </a:p>
          <a:p>
            <a:pPr algn="l"/>
            <a:endParaRPr lang="fa-IR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840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Black" panose="020B0A04020102020204" pitchFamily="34" charset="0"/>
              </a:rPr>
              <a:t>Management ;</a:t>
            </a:r>
          </a:p>
          <a:p>
            <a:pPr algn="l"/>
            <a:r>
              <a:rPr lang="en-US" sz="3200" dirty="0" smtClean="0">
                <a:latin typeface="Arial Black" panose="020B0A04020102020204" pitchFamily="34" charset="0"/>
              </a:rPr>
              <a:t>Hypovolemic; rate of resuscitation</a:t>
            </a:r>
          </a:p>
          <a:p>
            <a:pPr algn="l"/>
            <a:r>
              <a:rPr lang="en-US" sz="3200" dirty="0">
                <a:latin typeface="Arial Black" panose="020B0A04020102020204" pitchFamily="34" charset="0"/>
              </a:rPr>
              <a:t> </a:t>
            </a:r>
            <a:r>
              <a:rPr lang="en-US" sz="3200" dirty="0" smtClean="0">
                <a:latin typeface="Arial Black" panose="020B0A04020102020204" pitchFamily="34" charset="0"/>
              </a:rPr>
              <a:t>                         choice of fluid</a:t>
            </a:r>
          </a:p>
          <a:p>
            <a:pPr algn="l"/>
            <a:endParaRPr lang="en-US" sz="3200" dirty="0">
              <a:latin typeface="Arial Black" panose="020B0A04020102020204" pitchFamily="34" charset="0"/>
            </a:endParaRPr>
          </a:p>
          <a:p>
            <a:pPr marL="0" indent="0" algn="l">
              <a:buNone/>
            </a:pPr>
            <a:r>
              <a:rPr lang="en-US" sz="3200" dirty="0" smtClean="0">
                <a:latin typeface="Arial Black" panose="020B0A04020102020204" pitchFamily="34" charset="0"/>
              </a:rPr>
              <a:t>Cardiogenic</a:t>
            </a:r>
          </a:p>
          <a:p>
            <a:pPr marL="0" indent="0" algn="l">
              <a:buNone/>
            </a:pPr>
            <a:endParaRPr lang="en-US" sz="3200" dirty="0">
              <a:latin typeface="Arial Black" panose="020B0A04020102020204" pitchFamily="34" charset="0"/>
            </a:endParaRPr>
          </a:p>
          <a:p>
            <a:pPr marL="0" indent="0" algn="l">
              <a:buNone/>
            </a:pPr>
            <a:r>
              <a:rPr lang="en-US" sz="3200" dirty="0" smtClean="0">
                <a:latin typeface="Arial Black" panose="020B0A04020102020204" pitchFamily="34" charset="0"/>
              </a:rPr>
              <a:t>distributive</a:t>
            </a:r>
          </a:p>
          <a:p>
            <a:pPr marL="0" indent="0" algn="l">
              <a:buNone/>
            </a:pPr>
            <a:endParaRPr lang="en-US" sz="3200" dirty="0">
              <a:latin typeface="Arial Black" panose="020B0A04020102020204" pitchFamily="34" charset="0"/>
            </a:endParaRPr>
          </a:p>
          <a:p>
            <a:pPr marL="0" indent="0" algn="l">
              <a:buNone/>
            </a:pPr>
            <a:endParaRPr lang="en-US" sz="3200" dirty="0" smtClean="0">
              <a:latin typeface="Arial Black" panose="020B0A04020102020204" pitchFamily="34" charset="0"/>
            </a:endParaRPr>
          </a:p>
          <a:p>
            <a:pPr algn="l"/>
            <a:endParaRPr lang="fa-IR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672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Arial Black" panose="020B0A04020102020204" pitchFamily="34" charset="0"/>
              </a:rPr>
              <a:t>Good luck</a:t>
            </a:r>
            <a:endParaRPr lang="fa-IR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660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836341"/>
            <a:ext cx="8915400" cy="5074881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Definition</a:t>
            </a:r>
          </a:p>
          <a:p>
            <a:pPr algn="l"/>
            <a:r>
              <a:rPr lang="en-US" sz="3200" dirty="0" smtClean="0"/>
              <a:t>Shock is a physiologic state characterized by a significant reduction of systemic tissue perfusion, resulting in decreased oxygen delivery to the tissues.</a:t>
            </a:r>
          </a:p>
          <a:p>
            <a:pPr algn="l"/>
            <a:r>
              <a:rPr lang="en-US" sz="3200" dirty="0" smtClean="0"/>
              <a:t>This creates an imbalance between oxygen delivery  and </a:t>
            </a:r>
            <a:r>
              <a:rPr lang="en-US" sz="3200" dirty="0" err="1" smtClean="0"/>
              <a:t>axygen</a:t>
            </a:r>
            <a:r>
              <a:rPr lang="en-US" sz="3200" dirty="0" smtClean="0"/>
              <a:t> consumption.</a:t>
            </a:r>
          </a:p>
        </p:txBody>
      </p:sp>
    </p:spTree>
    <p:extLst>
      <p:ext uri="{BB962C8B-B14F-4D97-AF65-F5344CB8AC3E}">
        <p14:creationId xmlns:p14="http://schemas.microsoft.com/office/powerpoint/2010/main" val="2496403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483" y="1248937"/>
            <a:ext cx="10289129" cy="4662285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>
                <a:latin typeface="Arial Black" panose="020B0A04020102020204" pitchFamily="34" charset="0"/>
              </a:rPr>
              <a:t>Tissue perfusion = cardiac out put * sys vascular resistance</a:t>
            </a:r>
          </a:p>
          <a:p>
            <a:pPr algn="l"/>
            <a:endParaRPr lang="en-US" sz="2400" dirty="0" smtClean="0">
              <a:latin typeface="Arial Black" panose="020B0A04020102020204" pitchFamily="34" charset="0"/>
            </a:endParaRPr>
          </a:p>
          <a:p>
            <a:pPr algn="l"/>
            <a:r>
              <a:rPr lang="en-US" sz="2400" dirty="0" smtClean="0">
                <a:latin typeface="Arial Black" panose="020B0A04020102020204" pitchFamily="34" charset="0"/>
              </a:rPr>
              <a:t>C.O = heart rate * stroke volume</a:t>
            </a:r>
          </a:p>
          <a:p>
            <a:pPr algn="l"/>
            <a:endParaRPr lang="en-US" sz="2400" dirty="0" smtClean="0">
              <a:latin typeface="Arial Black" panose="020B0A04020102020204" pitchFamily="34" charset="0"/>
            </a:endParaRPr>
          </a:p>
          <a:p>
            <a:pPr algn="l"/>
            <a:r>
              <a:rPr lang="en-US" sz="2400" dirty="0" smtClean="0">
                <a:latin typeface="Arial Black" panose="020B0A04020102020204" pitchFamily="34" charset="0"/>
              </a:rPr>
              <a:t>Stroke volume depend on preload, afterload, myocardial contractility</a:t>
            </a:r>
          </a:p>
          <a:p>
            <a:pPr algn="l"/>
            <a:endParaRPr lang="en-US" sz="2400" dirty="0" smtClean="0">
              <a:latin typeface="Arial Black" panose="020B0A04020102020204" pitchFamily="34" charset="0"/>
            </a:endParaRPr>
          </a:p>
          <a:p>
            <a:pPr algn="l"/>
            <a:r>
              <a:rPr lang="en-US" sz="2400" dirty="0" smtClean="0">
                <a:latin typeface="Arial Black" panose="020B0A04020102020204" pitchFamily="34" charset="0"/>
              </a:rPr>
              <a:t>S.V.R depend on vascular length , vascular diameter , after load </a:t>
            </a:r>
            <a:endParaRPr lang="fa-IR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693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Type of shock;</a:t>
            </a:r>
          </a:p>
          <a:p>
            <a:pPr algn="l"/>
            <a:r>
              <a:rPr lang="en-US" sz="3600" dirty="0"/>
              <a:t> </a:t>
            </a:r>
            <a:endParaRPr lang="en-US" sz="3600" dirty="0" smtClean="0"/>
          </a:p>
          <a:p>
            <a:pPr algn="l"/>
            <a:r>
              <a:rPr lang="en-US" sz="3600" dirty="0" smtClean="0"/>
              <a:t>Hypovolemic</a:t>
            </a:r>
          </a:p>
          <a:p>
            <a:pPr algn="l"/>
            <a:r>
              <a:rPr lang="en-US" sz="3600" dirty="0" smtClean="0"/>
              <a:t>Cardiogenic</a:t>
            </a:r>
          </a:p>
          <a:p>
            <a:pPr algn="l"/>
            <a:r>
              <a:rPr lang="en-US" sz="3600" dirty="0" smtClean="0"/>
              <a:t>Distributive</a:t>
            </a:r>
          </a:p>
          <a:p>
            <a:pPr marL="0" indent="0" algn="l">
              <a:buNone/>
            </a:pP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198714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691376"/>
            <a:ext cx="8915400" cy="5219846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Hypovolemic; decreased preload due to intravascular volume loss that resulting decreased cardiac output and P.C.W.P and  increased S.V.R.ni</a:t>
            </a:r>
          </a:p>
          <a:p>
            <a:pPr algn="l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Cardiogenic; decreased  cardiac contractility; pump failure; decreased C.O and increased S.V.R and P.C.W.P</a:t>
            </a:r>
          </a:p>
          <a:p>
            <a:pPr algn="l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Distributive; consequence of severely decreased S.V.R.</a:t>
            </a:r>
          </a:p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C.O increased for compensation and P.C.W.P may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or low</a:t>
            </a:r>
          </a:p>
          <a:p>
            <a:pPr algn="l"/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fa-I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840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5707" y="178420"/>
            <a:ext cx="9608905" cy="573280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Black" panose="020B0A04020102020204" pitchFamily="34" charset="0"/>
              </a:rPr>
              <a:t>Shock stages;</a:t>
            </a:r>
          </a:p>
          <a:p>
            <a:pPr algn="l"/>
            <a:r>
              <a:rPr lang="en-US" sz="3200" dirty="0" smtClean="0">
                <a:latin typeface="Arial Black" panose="020B0A04020102020204" pitchFamily="34" charset="0"/>
              </a:rPr>
              <a:t>Pre shock; reduction of 10% intra vascular volume</a:t>
            </a:r>
          </a:p>
          <a:p>
            <a:pPr algn="l"/>
            <a:r>
              <a:rPr lang="en-US" sz="3200" dirty="0" smtClean="0">
                <a:latin typeface="Arial Black" panose="020B0A04020102020204" pitchFamily="34" charset="0"/>
              </a:rPr>
              <a:t>Warmness, increased heart rate, peripheral vasoconstriction</a:t>
            </a:r>
          </a:p>
          <a:p>
            <a:pPr algn="l"/>
            <a:endParaRPr lang="en-US" sz="3200" dirty="0">
              <a:latin typeface="Arial Black" panose="020B0A04020102020204" pitchFamily="34" charset="0"/>
            </a:endParaRPr>
          </a:p>
          <a:p>
            <a:pPr algn="l"/>
            <a:r>
              <a:rPr lang="en-US" sz="3200" dirty="0" smtClean="0">
                <a:latin typeface="Arial Black" panose="020B0A04020102020204" pitchFamily="34" charset="0"/>
              </a:rPr>
              <a:t>Shock; reduction of 25% intra vascular volume</a:t>
            </a:r>
          </a:p>
          <a:p>
            <a:pPr algn="l"/>
            <a:r>
              <a:rPr lang="en-US" sz="3200" dirty="0" smtClean="0">
                <a:latin typeface="Arial Black" panose="020B0A04020102020204" pitchFamily="34" charset="0"/>
              </a:rPr>
              <a:t>Tachycardia, tachypnea, agitation, met acidosis, </a:t>
            </a:r>
            <a:r>
              <a:rPr lang="en-US" sz="3200" dirty="0" err="1" smtClean="0">
                <a:latin typeface="Arial Black" panose="020B0A04020102020204" pitchFamily="34" charset="0"/>
              </a:rPr>
              <a:t>oligouria</a:t>
            </a:r>
            <a:r>
              <a:rPr lang="en-US" sz="3200" dirty="0" smtClean="0">
                <a:latin typeface="Arial Black" panose="020B0A04020102020204" pitchFamily="34" charset="0"/>
              </a:rPr>
              <a:t>, sweating, cold skin</a:t>
            </a:r>
          </a:p>
          <a:p>
            <a:pPr algn="l"/>
            <a:r>
              <a:rPr lang="en-US" sz="3200" dirty="0" smtClean="0">
                <a:latin typeface="Arial Black" panose="020B0A04020102020204" pitchFamily="34" charset="0"/>
              </a:rPr>
              <a:t>End organ damage; decreased C.O </a:t>
            </a:r>
            <a:endParaRPr lang="fa-IR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962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345688"/>
            <a:ext cx="8915400" cy="5565534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>
                <a:latin typeface="Arial Black" panose="020B0A04020102020204" pitchFamily="34" charset="0"/>
                <a:cs typeface="Arial" panose="020B0604020202020204" pitchFamily="34" charset="0"/>
              </a:rPr>
              <a:t>Clinical manifestation</a:t>
            </a:r>
          </a:p>
          <a:p>
            <a:pPr algn="l"/>
            <a:endParaRPr lang="en-US" sz="2400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400" dirty="0" err="1" smtClean="0">
                <a:latin typeface="Arial Black" panose="020B0A04020102020204" pitchFamily="34" charset="0"/>
                <a:cs typeface="Arial" panose="020B0604020202020204" pitchFamily="34" charset="0"/>
              </a:rPr>
              <a:t>Hypotention</a:t>
            </a:r>
            <a:r>
              <a:rPr lang="en-US" sz="2400" dirty="0" smtClean="0">
                <a:latin typeface="Arial Black" panose="020B0A04020102020204" pitchFamily="34" charset="0"/>
                <a:cs typeface="Arial" panose="020B0604020202020204" pitchFamily="34" charset="0"/>
              </a:rPr>
              <a:t> ;that present in all type of shock</a:t>
            </a:r>
          </a:p>
          <a:p>
            <a:pPr algn="l"/>
            <a:r>
              <a:rPr lang="en-US" sz="2400" dirty="0" smtClean="0">
                <a:latin typeface="Arial Black" panose="020B0A04020102020204" pitchFamily="34" charset="0"/>
                <a:cs typeface="Arial" panose="020B0604020202020204" pitchFamily="34" charset="0"/>
              </a:rPr>
              <a:t>Sys BP&lt;90 or more than 40mmHg reduction in base</a:t>
            </a:r>
          </a:p>
          <a:p>
            <a:pPr algn="l"/>
            <a:r>
              <a:rPr lang="en-US" sz="2400" dirty="0" smtClean="0">
                <a:latin typeface="Arial Black" panose="020B0A04020102020204" pitchFamily="34" charset="0"/>
                <a:cs typeface="Arial" panose="020B0604020202020204" pitchFamily="34" charset="0"/>
              </a:rPr>
              <a:t>Decrease level of conciseness ; agitation to coma  </a:t>
            </a:r>
            <a:endParaRPr lang="en-US" sz="2400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400" dirty="0" smtClean="0">
                <a:latin typeface="Arial Black" panose="020B0A04020102020204" pitchFamily="34" charset="0"/>
                <a:cs typeface="Arial" panose="020B0604020202020204" pitchFamily="34" charset="0"/>
              </a:rPr>
              <a:t>Oliguria; due to blood shifting toward principal organs</a:t>
            </a:r>
          </a:p>
          <a:p>
            <a:pPr algn="l"/>
            <a:r>
              <a:rPr lang="en-US" sz="2400" dirty="0" smtClean="0">
                <a:latin typeface="Arial Black" panose="020B0A04020102020204" pitchFamily="34" charset="0"/>
                <a:cs typeface="Arial" panose="020B0604020202020204" pitchFamily="34" charset="0"/>
              </a:rPr>
              <a:t>Cool and clammy skin; due to blood shifting to vital organs</a:t>
            </a:r>
          </a:p>
          <a:p>
            <a:pPr algn="l"/>
            <a:r>
              <a:rPr lang="en-US" sz="2400" dirty="0" smtClean="0">
                <a:latin typeface="Arial Black" panose="020B0A04020102020204" pitchFamily="34" charset="0"/>
                <a:cs typeface="Arial" panose="020B0604020202020204" pitchFamily="34" charset="0"/>
              </a:rPr>
              <a:t>Metabolic acidosis; due to decreased clearance of lactate in liver, kidney , skeletal muscle.</a:t>
            </a:r>
          </a:p>
          <a:p>
            <a:pPr algn="l"/>
            <a:endParaRPr lang="en-US" sz="2400" dirty="0" smtClean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400" dirty="0" smtClean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endParaRPr lang="fa-IR" sz="24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042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434898"/>
            <a:ext cx="8915400" cy="5476324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Associated finding;</a:t>
            </a:r>
          </a:p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Hematemesis, </a:t>
            </a:r>
            <a:r>
              <a:rPr lang="en-US" sz="2800" dirty="0" err="1" smtClean="0">
                <a:latin typeface="Arial Black" panose="020B0A04020102020204" pitchFamily="34" charset="0"/>
              </a:rPr>
              <a:t>hematochesia</a:t>
            </a:r>
            <a:r>
              <a:rPr lang="en-US" sz="2800" dirty="0" smtClean="0">
                <a:latin typeface="Arial Black" panose="020B0A04020102020204" pitchFamily="34" charset="0"/>
              </a:rPr>
              <a:t> , melena , vomiting , diarrhea , </a:t>
            </a:r>
            <a:r>
              <a:rPr lang="en-US" sz="2800" dirty="0" err="1" smtClean="0">
                <a:latin typeface="Arial Black" panose="020B0A04020102020204" pitchFamily="34" charset="0"/>
              </a:rPr>
              <a:t>abd</a:t>
            </a:r>
            <a:r>
              <a:rPr lang="en-US" sz="2800" dirty="0" smtClean="0">
                <a:latin typeface="Arial Black" panose="020B0A04020102020204" pitchFamily="34" charset="0"/>
              </a:rPr>
              <a:t> pain , trauma , post operation state</a:t>
            </a:r>
          </a:p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P/E;</a:t>
            </a:r>
          </a:p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Dry skin</a:t>
            </a:r>
          </a:p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Dry axilla</a:t>
            </a:r>
          </a:p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Decreased skin turgor</a:t>
            </a:r>
            <a:endParaRPr lang="fa-IR" sz="2800" dirty="0" smtClean="0">
              <a:latin typeface="Arial Black" panose="020B0A04020102020204" pitchFamily="34" charset="0"/>
            </a:endParaRPr>
          </a:p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Decreased </a:t>
            </a:r>
            <a:r>
              <a:rPr lang="en-US" sz="2800" dirty="0" err="1" smtClean="0">
                <a:latin typeface="Arial Black" panose="020B0A04020102020204" pitchFamily="34" charset="0"/>
              </a:rPr>
              <a:t>Hb</a:t>
            </a:r>
            <a:endParaRPr lang="en-US" sz="2800" dirty="0" smtClean="0">
              <a:latin typeface="Arial Black" panose="020B0A04020102020204" pitchFamily="34" charset="0"/>
            </a:endParaRPr>
          </a:p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Decreased J.V.P</a:t>
            </a:r>
          </a:p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Increased amylase and lipase</a:t>
            </a:r>
          </a:p>
          <a:p>
            <a:pPr algn="l"/>
            <a:endParaRPr lang="en-U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118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981307"/>
            <a:ext cx="8915400" cy="4929915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Cardiogenic shock; chest pain, dyspnea , palpitation , C.V.D </a:t>
            </a:r>
            <a:r>
              <a:rPr lang="en-US" sz="2800" dirty="0" err="1" smtClean="0">
                <a:latin typeface="Arial Black" panose="020B0A04020102020204" pitchFamily="34" charset="0"/>
              </a:rPr>
              <a:t>Hx</a:t>
            </a:r>
            <a:r>
              <a:rPr lang="en-US" sz="2800" dirty="0" smtClean="0">
                <a:latin typeface="Arial Black" panose="020B0A04020102020204" pitchFamily="34" charset="0"/>
              </a:rPr>
              <a:t>, crackle , </a:t>
            </a:r>
            <a:r>
              <a:rPr lang="en-US" sz="2800" dirty="0" err="1" smtClean="0">
                <a:latin typeface="Arial Black" panose="020B0A04020102020204" pitchFamily="34" charset="0"/>
              </a:rPr>
              <a:t>mur</a:t>
            </a:r>
            <a:r>
              <a:rPr lang="en-US" sz="2800" dirty="0" smtClean="0">
                <a:latin typeface="Arial Black" panose="020B0A04020102020204" pitchFamily="34" charset="0"/>
              </a:rPr>
              <a:t> </a:t>
            </a:r>
            <a:r>
              <a:rPr lang="en-US" sz="2800" dirty="0" err="1" smtClean="0">
                <a:latin typeface="Arial Black" panose="020B0A04020102020204" pitchFamily="34" charset="0"/>
              </a:rPr>
              <a:t>mur</a:t>
            </a:r>
            <a:r>
              <a:rPr lang="en-US" sz="2800" dirty="0" smtClean="0">
                <a:latin typeface="Arial Black" panose="020B0A04020102020204" pitchFamily="34" charset="0"/>
              </a:rPr>
              <a:t> , gallop, increased JVP, ECG, cardiac marker, </a:t>
            </a:r>
          </a:p>
          <a:p>
            <a:pPr algn="l"/>
            <a:endParaRPr lang="en-US" sz="2800" dirty="0" smtClean="0">
              <a:latin typeface="Arial Black" panose="020B0A04020102020204" pitchFamily="34" charset="0"/>
            </a:endParaRPr>
          </a:p>
          <a:p>
            <a:pPr algn="l"/>
            <a:endParaRPr lang="en-US" sz="2800" dirty="0">
              <a:latin typeface="Arial Black" panose="020B0A04020102020204" pitchFamily="34" charset="0"/>
            </a:endParaRPr>
          </a:p>
          <a:p>
            <a:pPr algn="l"/>
            <a:r>
              <a:rPr lang="en-US" sz="2800" dirty="0" smtClean="0">
                <a:latin typeface="Arial Black" panose="020B0A04020102020204" pitchFamily="34" charset="0"/>
              </a:rPr>
              <a:t>Distributive shock; dysuria, productive cough, dyspnea, hematuria, rash, fatigue, pain, tachypnea, tachycardia, increased W.B.C, photophobia</a:t>
            </a:r>
          </a:p>
          <a:p>
            <a:pPr algn="l"/>
            <a:endParaRPr lang="en-US" sz="2800" dirty="0">
              <a:latin typeface="Arial Black" panose="020B0A04020102020204" pitchFamily="34" charset="0"/>
            </a:endParaRPr>
          </a:p>
          <a:p>
            <a:pPr algn="l"/>
            <a:endParaRPr lang="en-US" sz="2800" dirty="0" smtClean="0">
              <a:latin typeface="Arial Black" panose="020B0A04020102020204" pitchFamily="34" charset="0"/>
            </a:endParaRPr>
          </a:p>
          <a:p>
            <a:pPr algn="l"/>
            <a:endParaRPr lang="fa-IR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54044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705</TotalTime>
  <Words>519</Words>
  <Application>Microsoft Office PowerPoint</Application>
  <PresentationFormat>Widescreen</PresentationFormat>
  <Paragraphs>87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Century Gothic</vt:lpstr>
      <vt:lpstr>Tahoma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Behnam</dc:creator>
  <cp:lastModifiedBy>Behnam</cp:lastModifiedBy>
  <cp:revision>46</cp:revision>
  <dcterms:created xsi:type="dcterms:W3CDTF">2014-05-16T12:33:47Z</dcterms:created>
  <dcterms:modified xsi:type="dcterms:W3CDTF">2014-05-20T20:00:24Z</dcterms:modified>
</cp:coreProperties>
</file>